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34CE4F-BDD2-8D79-912F-2ED01C83CB4D}" v="2" dt="2023-02-05T21:45:45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snadibernadett19" userId="S::tasnadibernadett19_gmail.com#ext#@soterlinekft.onmicrosoft.com::60df268e-3297-42a3-a12c-1fafa986edc7" providerId="AD" clId="Web-{9534CE4F-BDD2-8D79-912F-2ED01C83CB4D}"/>
    <pc:docChg chg="modSld">
      <pc:chgData name="tasnadibernadett19" userId="S::tasnadibernadett19_gmail.com#ext#@soterlinekft.onmicrosoft.com::60df268e-3297-42a3-a12c-1fafa986edc7" providerId="AD" clId="Web-{9534CE4F-BDD2-8D79-912F-2ED01C83CB4D}" dt="2023-02-05T21:45:45.981" v="1" actId="1076"/>
      <pc:docMkLst>
        <pc:docMk/>
      </pc:docMkLst>
      <pc:sldChg chg="modSp">
        <pc:chgData name="tasnadibernadett19" userId="S::tasnadibernadett19_gmail.com#ext#@soterlinekft.onmicrosoft.com::60df268e-3297-42a3-a12c-1fafa986edc7" providerId="AD" clId="Web-{9534CE4F-BDD2-8D79-912F-2ED01C83CB4D}" dt="2023-02-05T21:45:45.981" v="1" actId="1076"/>
        <pc:sldMkLst>
          <pc:docMk/>
          <pc:sldMk cId="1458787668" sldId="299"/>
        </pc:sldMkLst>
        <pc:picChg chg="mod">
          <ac:chgData name="tasnadibernadett19" userId="S::tasnadibernadett19_gmail.com#ext#@soterlinekft.onmicrosoft.com::60df268e-3297-42a3-a12c-1fafa986edc7" providerId="AD" clId="Web-{9534CE4F-BDD2-8D79-912F-2ED01C83CB4D}" dt="2023-02-05T21:45:45.981" v="1" actId="1076"/>
          <ac:picMkLst>
            <pc:docMk/>
            <pc:sldMk cId="1458787668" sldId="299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410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6567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359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362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592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341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965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887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944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9515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70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8DD47-67C8-4BDE-89CF-6C6591C333A8}" type="datetimeFigureOut">
              <a:rPr lang="hu-HU" smtClean="0"/>
              <a:t>2023. 02. 05.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57F3-1B58-4F5D-A9F8-EE310087BE4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505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d-ops.hu/seo/canonical-tag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upport.google.com/webmasters/answer/139066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wellkft.hu/marketing-szotar/indexel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arfareplugins.com/open-graph-tags-twitter-cards-rich-pin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osiker.hu/open-graph-protokol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icsum.photo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www.w3schools.com/html/html_form_elements.asp" TargetMode="External"/><Relationship Id="rId7" Type="http://schemas.openxmlformats.org/officeDocument/2006/relationships/hyperlink" Target="https://developer.mozilla.org/en-US/docs/Web/HTML/Element/table" TargetMode="External"/><Relationship Id="rId2" Type="http://schemas.openxmlformats.org/officeDocument/2006/relationships/hyperlink" Target="https://formspree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hyperlink" Target="https://www.w3schools.com/html/html_form_attributes.asp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www.w3schools.com/html/html_form_input_types.asp" TargetMode="External"/><Relationship Id="rId9" Type="http://schemas.openxmlformats.org/officeDocument/2006/relationships/hyperlink" Target="https://developer.mozilla.org/en-US/docs/Web/HTML/Element/for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feri.hu/weblapkeszites-html-alapokon-1/html5-1-resz?showall=&amp;start=2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olors.co/" TargetMode="External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posta.hu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.mozilla.org/en-US/docs/Web/HTML/Element/big" TargetMode="External"/><Relationship Id="rId4" Type="http://schemas.openxmlformats.org/officeDocument/2006/relationships/hyperlink" Target="https://www.w3schools.com/tag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ref_standardattributes.asp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elements.asp" TargetMode="External"/><Relationship Id="rId2" Type="http://schemas.openxmlformats.org/officeDocument/2006/relationships/hyperlink" Target="https://developer.mozilla.org/en-US/docs/Web/HTML/Element/input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hyperlink" Target="http://www.webkalap.hu/html/form/input.php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mU6anWqZJcc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developer.mozilla.org/en-US/docs/Web/HTML/Element/figur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hyperlink" Target="https://www.w3schools.com/css/css_background.asp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ssscan.com/css-box-shadow-examples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3_animations.asp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mozilla.org/en-US/docs/Web/CSS/animation" TargetMode="Externa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vancedwebranking.com/blog/meta-tags-important-in-seo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/>
              <a:t>HTML5</a:t>
            </a:r>
            <a:br>
              <a:rPr lang="hu-HU"/>
            </a:br>
            <a:r>
              <a:rPr lang="hu-HU"/>
              <a:t>CSS3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513" y="3789017"/>
            <a:ext cx="1646063" cy="195851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342" y="3789017"/>
            <a:ext cx="1303133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0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35" y="662422"/>
            <a:ext cx="2469094" cy="66299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3" y="1325419"/>
            <a:ext cx="4273443" cy="973920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3891" y="153971"/>
            <a:ext cx="767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/>
              <a:t>Feladat: </a:t>
            </a:r>
            <a:r>
              <a:rPr lang="hu-HU"/>
              <a:t>A böngésző fejlesztői eszköztárával vizsgáljuk meg az oldal </a:t>
            </a:r>
            <a:r>
              <a:rPr lang="hu-HU" b="1" err="1"/>
              <a:t>meta</a:t>
            </a:r>
            <a:r>
              <a:rPr lang="hu-HU"/>
              <a:t> tagjeit!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028" y="1812379"/>
            <a:ext cx="7292972" cy="411516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028" y="1325419"/>
            <a:ext cx="4176122" cy="259102"/>
          </a:xfrm>
          <a:prstGeom prst="rect">
            <a:avLst/>
          </a:prstGeom>
        </p:spPr>
      </p:pic>
      <p:cxnSp>
        <p:nvCxnSpPr>
          <p:cNvPr id="10" name="Egyenes összekötő nyíllal 9"/>
          <p:cNvCxnSpPr>
            <a:stCxn id="8" idx="1"/>
          </p:cNvCxnSpPr>
          <p:nvPr/>
        </p:nvCxnSpPr>
        <p:spPr>
          <a:xfrm flipH="1">
            <a:off x="3537527" y="1454970"/>
            <a:ext cx="1361501" cy="290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/>
          <p:nvPr/>
        </p:nvCxnSpPr>
        <p:spPr>
          <a:xfrm flipH="1">
            <a:off x="3805382" y="2018137"/>
            <a:ext cx="1302327" cy="106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/>
          <p:cNvSpPr/>
          <p:nvPr/>
        </p:nvSpPr>
        <p:spPr>
          <a:xfrm>
            <a:off x="160013" y="2677340"/>
            <a:ext cx="119580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>
                <a:solidFill>
                  <a:srgbClr val="333333"/>
                </a:solidFill>
                <a:latin typeface="Poppins"/>
              </a:rPr>
              <a:t>A </a:t>
            </a:r>
            <a:r>
              <a:rPr lang="hu-HU" b="1" err="1">
                <a:solidFill>
                  <a:srgbClr val="333333"/>
                </a:solidFill>
                <a:latin typeface="Poppins"/>
              </a:rPr>
              <a:t>Canonical</a:t>
            </a:r>
            <a:r>
              <a:rPr lang="hu-HU" b="1">
                <a:solidFill>
                  <a:srgbClr val="333333"/>
                </a:solidFill>
                <a:latin typeface="Poppins"/>
              </a:rPr>
              <a:t> </a:t>
            </a:r>
            <a:r>
              <a:rPr lang="hu-HU"/>
              <a:t>Tag</a:t>
            </a:r>
            <a:r>
              <a:rPr lang="hu-HU">
                <a:solidFill>
                  <a:srgbClr val="333333"/>
                </a:solidFill>
                <a:latin typeface="Poppins"/>
              </a:rPr>
              <a:t> lényege</a:t>
            </a:r>
          </a:p>
          <a:p>
            <a:pPr algn="just"/>
            <a:r>
              <a:rPr lang="hu-HU"/>
              <a:t>Szinte minden weboldalon - de legfőképp a webshopoknál - vannak olyan tartalmak, amik egyszerre több oldalon érhetőek el. Sokszor az egész oldal ugyanaz, mégis több linken keresztül érjük el.</a:t>
            </a:r>
          </a:p>
          <a:p>
            <a:pPr algn="just"/>
            <a:r>
              <a:rPr lang="hu-HU"/>
              <a:t>A problémát az okozza, hogy amikor a kereső feltérképezi az oldalunkat és ugyanaz a tartalom több URL-en keresztül is elérhető, akkor a </a:t>
            </a:r>
            <a:r>
              <a:rPr lang="hu-HU" err="1"/>
              <a:t>linkerőnk</a:t>
            </a:r>
            <a:r>
              <a:rPr lang="hu-HU"/>
              <a:t> gyengülni fog. A kereső nem egy URL-nek adja a "magas pontszámot", hanem sok </a:t>
            </a:r>
            <a:r>
              <a:rPr lang="hu-HU" err="1"/>
              <a:t>url</a:t>
            </a:r>
            <a:r>
              <a:rPr lang="hu-HU"/>
              <a:t> közt osztja ki a kicsit. Ezért találta ki a </a:t>
            </a:r>
            <a:r>
              <a:rPr lang="hu-HU">
                <a:hlinkClick r:id="rId6"/>
              </a:rPr>
              <a:t>Google</a:t>
            </a:r>
            <a:r>
              <a:rPr lang="hu-HU"/>
              <a:t> a </a:t>
            </a:r>
            <a:r>
              <a:rPr lang="hu-HU" err="1"/>
              <a:t>canonical</a:t>
            </a:r>
            <a:r>
              <a:rPr lang="hu-HU"/>
              <a:t> URL </a:t>
            </a:r>
            <a:r>
              <a:rPr lang="hu-HU" err="1"/>
              <a:t>taget</a:t>
            </a:r>
            <a:r>
              <a:rPr lang="hu-HU"/>
              <a:t>, amivel meg tudjuk adni a keresőnek, hogy a sok link közül, melyiket használja, és megmondjuk neki, hogy a többi csak másolat.</a:t>
            </a:r>
          </a:p>
        </p:txBody>
      </p:sp>
      <p:sp>
        <p:nvSpPr>
          <p:cNvPr id="14" name="Téglalap 13"/>
          <p:cNvSpPr/>
          <p:nvPr/>
        </p:nvSpPr>
        <p:spPr>
          <a:xfrm>
            <a:off x="73891" y="87265"/>
            <a:ext cx="12025745" cy="24845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13" y="4642288"/>
            <a:ext cx="6943111" cy="2110021"/>
          </a:xfrm>
          <a:prstGeom prst="rect">
            <a:avLst/>
          </a:prstGeom>
        </p:spPr>
      </p:pic>
      <p:sp>
        <p:nvSpPr>
          <p:cNvPr id="17" name="Téglalap 16"/>
          <p:cNvSpPr/>
          <p:nvPr/>
        </p:nvSpPr>
        <p:spPr>
          <a:xfrm>
            <a:off x="7433944" y="6362783"/>
            <a:ext cx="24813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>
                <a:hlinkClick r:id="rId8"/>
              </a:rPr>
              <a:t>https://ad-ops.hu/seo/canonical-tag</a:t>
            </a:r>
            <a:r>
              <a:rPr lang="hu-HU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205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5489" y="259985"/>
            <a:ext cx="11702475" cy="5283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Az </a:t>
            </a:r>
            <a:r>
              <a:rPr lang="hu-HU" altLang="hu-HU" b="1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hu-HU" altLang="hu-HU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lt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címke(attribútum) minden képnél fontos, mivel a keresőmotorok nem tudják elolvasni őket, ezért megfelelő Alt szöveget kell hozzáadnia a képekhez, hogy a keresőmotor figyelembe tudja venni őket.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u-HU" altLang="hu-HU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168" y="886540"/>
            <a:ext cx="5474682" cy="1353429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175489" y="2338166"/>
            <a:ext cx="119980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Az </a:t>
            </a:r>
            <a:r>
              <a:rPr lang="hu-HU" b="1"/>
              <a:t>indexelés</a:t>
            </a:r>
            <a:r>
              <a:rPr lang="hu-HU"/>
              <a:t> a web világában, a kulcsszavak feltérképezését, összegyűjtését, rendezését jelenti oly módon, hogy a keresőmotorok, szinte pillanatok alatt megtalálják az adott weboldalt.</a:t>
            </a:r>
          </a:p>
          <a:p>
            <a:r>
              <a:rPr lang="hu-HU"/>
              <a:t>Az indexelések során az internetes keresőmotor (amely egy program vagy alkalmazás), információkat keres a számítógépeken. Egyrészt, keresőrobotokat indít (robot, </a:t>
            </a:r>
            <a:r>
              <a:rPr lang="hu-HU" err="1"/>
              <a:t>spider</a:t>
            </a:r>
            <a:r>
              <a:rPr lang="hu-HU"/>
              <a:t> (pók) vagy </a:t>
            </a:r>
            <a:r>
              <a:rPr lang="hu-HU" err="1"/>
              <a:t>crawler</a:t>
            </a:r>
            <a:r>
              <a:rPr lang="hu-HU"/>
              <a:t> (kúszó)) útjukra, amelyek a linkek alapján feltérképezik a weboldalakat, letöltik tartalmukat, és készítenek belőle egy szöveges adatbázist. Ezek a keresőrobotok, speciális programok, amelyek az interneten lévő összes publikus és engedélyezett tartalmakat képesek letölteni, elemezni és tárolni. (A Google feltérképező robotjai közül, a legfontosabb, </a:t>
            </a:r>
            <a:r>
              <a:rPr lang="hu-HU" err="1"/>
              <a:t>Googlebot</a:t>
            </a:r>
            <a:r>
              <a:rPr lang="hu-HU"/>
              <a:t>.)</a:t>
            </a:r>
          </a:p>
          <a:p>
            <a:r>
              <a:rPr lang="hu-HU"/>
              <a:t>A keresőmotor másik része, az indexelő, amely rendszerezi az összegyűjtött tartalmakat, </a:t>
            </a:r>
            <a:r>
              <a:rPr lang="hu-HU" err="1"/>
              <a:t>meta</a:t>
            </a:r>
            <a:r>
              <a:rPr lang="hu-HU"/>
              <a:t> adatokat rendel hozzá és indexet épít.</a:t>
            </a:r>
          </a:p>
          <a:p>
            <a:r>
              <a:rPr lang="hu-HU"/>
              <a:t>Amikor tehát felhasználóként, a keresőbe beírjuk a </a:t>
            </a:r>
            <a:r>
              <a:rPr lang="hu-HU" err="1"/>
              <a:t>kulcsszavainkat</a:t>
            </a:r>
            <a:r>
              <a:rPr lang="hu-HU"/>
              <a:t>, és elindítjuk a lekérdezést, akkor a háttérben, a keresőmotor (lehet az Google, Yahoo, Bing), az index alapján válogat, a </a:t>
            </a:r>
            <a:r>
              <a:rPr lang="hu-HU" err="1"/>
              <a:t>meta</a:t>
            </a:r>
            <a:r>
              <a:rPr lang="hu-HU"/>
              <a:t> információk szerint sorrendbe állít, pillanatok alatt a találatok legjobbjait kínálja a nekünk, a felhasználónak.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313" y="5754486"/>
            <a:ext cx="6287045" cy="952583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56021" y="6337737"/>
            <a:ext cx="31568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>
                <a:hlinkClick r:id="rId4"/>
              </a:rPr>
              <a:t>https://hwellkft.hu/marketing-szotar/indexeles</a:t>
            </a:r>
            <a:r>
              <a:rPr lang="hu-HU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30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8545" y="167621"/>
            <a:ext cx="11802359" cy="5283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Az </a:t>
            </a:r>
            <a:r>
              <a:rPr kumimoji="0" lang="hu-HU" altLang="hu-HU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Open </a:t>
            </a:r>
            <a:r>
              <a:rPr kumimoji="0" lang="hu-HU" altLang="hu-HU" b="1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Graph</a:t>
            </a:r>
            <a:r>
              <a:rPr kumimoji="0" lang="hu-HU" altLang="hu-HU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hu-HU" altLang="hu-HU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metacímkék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célja, hogy elősegítsék a Facebook, a </a:t>
            </a:r>
            <a:r>
              <a:rPr kumimoji="0" lang="hu-HU" altLang="hu-HU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LinkedIn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a Google és az ezeken a platformokon megosztott weboldal megfelelően jelenjen meg.</a:t>
            </a:r>
            <a:endParaRPr kumimoji="0" lang="hu-HU" altLang="hu-HU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5292437" y="557479"/>
            <a:ext cx="45535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>
                <a:hlinkClick r:id="rId2"/>
              </a:rPr>
              <a:t>https://warfareplugins.com/open-graph-tags-twitter-cards-rich-pins/</a:t>
            </a:r>
            <a:r>
              <a:rPr lang="hu-HU" sz="1200"/>
              <a:t> </a:t>
            </a:r>
          </a:p>
        </p:txBody>
      </p:sp>
      <p:sp>
        <p:nvSpPr>
          <p:cNvPr id="4" name="Téglalap 3"/>
          <p:cNvSpPr/>
          <p:nvPr/>
        </p:nvSpPr>
        <p:spPr>
          <a:xfrm>
            <a:off x="0" y="885078"/>
            <a:ext cx="118779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>
                <a:solidFill>
                  <a:srgbClr val="000000"/>
                </a:solidFill>
                <a:latin typeface="open-light"/>
              </a:rPr>
              <a:t>Elősegíti a közösségi oldalakon, Facebookon a weboldalunk információnak megfelelő megjelenését.</a:t>
            </a:r>
            <a:br>
              <a:rPr lang="hu-HU"/>
            </a:br>
            <a:r>
              <a:rPr lang="hu-HU">
                <a:solidFill>
                  <a:srgbClr val="000000"/>
                </a:solidFill>
                <a:latin typeface="open-light"/>
              </a:rPr>
              <a:t>Ha nincs megadva a weboldaladon az Open </a:t>
            </a:r>
            <a:r>
              <a:rPr lang="hu-HU" err="1">
                <a:solidFill>
                  <a:srgbClr val="000000"/>
                </a:solidFill>
                <a:latin typeface="open-light"/>
              </a:rPr>
              <a:t>Graph</a:t>
            </a:r>
            <a:r>
              <a:rPr lang="hu-HU">
                <a:solidFill>
                  <a:srgbClr val="000000"/>
                </a:solidFill>
                <a:latin typeface="open-light"/>
              </a:rPr>
              <a:t> </a:t>
            </a:r>
            <a:r>
              <a:rPr lang="hu-HU" err="1">
                <a:solidFill>
                  <a:srgbClr val="000000"/>
                </a:solidFill>
                <a:latin typeface="open-light"/>
              </a:rPr>
              <a:t>metaelem</a:t>
            </a:r>
            <a:r>
              <a:rPr lang="hu-HU">
                <a:solidFill>
                  <a:srgbClr val="000000"/>
                </a:solidFill>
                <a:latin typeface="open-light"/>
              </a:rPr>
              <a:t>, akkor a megjelenéshez szükséges információk hiányosan jelenthetnek meg, ha az oldalak nincsenek egyébként is jól </a:t>
            </a:r>
            <a:r>
              <a:rPr lang="hu-HU" err="1">
                <a:solidFill>
                  <a:srgbClr val="000000"/>
                </a:solidFill>
                <a:latin typeface="open-light"/>
              </a:rPr>
              <a:t>metázva</a:t>
            </a:r>
            <a:r>
              <a:rPr lang="hu-HU">
                <a:solidFill>
                  <a:srgbClr val="000000"/>
                </a:solidFill>
                <a:latin typeface="open-light"/>
              </a:rPr>
              <a:t>: pl. fénykép, weboldal leírás. Általában ilyen esetben a weboldal </a:t>
            </a:r>
            <a:r>
              <a:rPr lang="hu-HU" err="1">
                <a:solidFill>
                  <a:srgbClr val="000000"/>
                </a:solidFill>
                <a:latin typeface="open-light"/>
              </a:rPr>
              <a:t>title</a:t>
            </a:r>
            <a:r>
              <a:rPr lang="hu-HU">
                <a:solidFill>
                  <a:srgbClr val="000000"/>
                </a:solidFill>
                <a:latin typeface="open-light"/>
              </a:rPr>
              <a:t> és </a:t>
            </a:r>
            <a:r>
              <a:rPr lang="hu-HU" err="1">
                <a:solidFill>
                  <a:srgbClr val="000000"/>
                </a:solidFill>
                <a:latin typeface="open-light"/>
              </a:rPr>
              <a:t>description</a:t>
            </a:r>
            <a:r>
              <a:rPr lang="hu-HU">
                <a:solidFill>
                  <a:srgbClr val="000000"/>
                </a:solidFill>
                <a:latin typeface="open-light"/>
              </a:rPr>
              <a:t> </a:t>
            </a:r>
            <a:r>
              <a:rPr lang="hu-HU" err="1">
                <a:solidFill>
                  <a:srgbClr val="000000"/>
                </a:solidFill>
                <a:latin typeface="open-light"/>
              </a:rPr>
              <a:t>meta</a:t>
            </a:r>
            <a:r>
              <a:rPr lang="hu-HU">
                <a:solidFill>
                  <a:srgbClr val="000000"/>
                </a:solidFill>
                <a:latin typeface="open-light"/>
              </a:rPr>
              <a:t>, URL kerül be a megosztásba, de képet az oldalról találtakból véletlenszerűen szúr be.</a:t>
            </a:r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13" y="2413006"/>
            <a:ext cx="7460627" cy="1783235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256978" y="4648261"/>
            <a:ext cx="4083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4"/>
              </a:rPr>
              <a:t>https://seosiker.hu/open-graph-protokoll</a:t>
            </a:r>
            <a:r>
              <a:rPr lang="hu-HU"/>
              <a:t>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8544" y="5274066"/>
            <a:ext cx="11942619" cy="10823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fontAlgn="t"/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 </a:t>
            </a:r>
            <a:r>
              <a:rPr kumimoji="0" lang="hu-HU" altLang="hu-HU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címsorelemek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 H1, H2, H3, H4, H5 és H6, ahol a H1 a legmagasabb (vagy legfontosabb) szint, a H6 pedig a legalacsonyabb.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hu-HU" b="1" cap="all"/>
              <a:t>CÍMSOR ELEMEK VIZSGÁLATA</a:t>
            </a:r>
          </a:p>
          <a:p>
            <a:r>
              <a:rPr lang="hu-HU"/>
              <a:t>A SEO szempontból szintén igen fontos H1 H2 H3 H4 </a:t>
            </a:r>
            <a:r>
              <a:rPr lang="hu-HU" err="1"/>
              <a:t>tagek</a:t>
            </a:r>
            <a:r>
              <a:rPr lang="hu-HU"/>
              <a:t>- Javasolt a címsor elemekbe belecsempészni a legfontosabb kulcsszavakat és kerülni az üres vagy csak képet tartalmazó kiemeléseket.</a:t>
            </a:r>
            <a:endParaRPr kumimoji="0" lang="hu-HU" altLang="hu-HU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0" y="150475"/>
            <a:ext cx="118594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>
                <a:solidFill>
                  <a:srgbClr val="000000"/>
                </a:solidFill>
                <a:latin typeface="open-light"/>
              </a:rPr>
              <a:t>A </a:t>
            </a:r>
            <a:r>
              <a:rPr lang="hu-HU" b="1">
                <a:solidFill>
                  <a:srgbClr val="000000"/>
                </a:solidFill>
                <a:latin typeface="open-light"/>
              </a:rPr>
              <a:t>Meta </a:t>
            </a:r>
            <a:r>
              <a:rPr lang="hu-HU" b="1" err="1">
                <a:solidFill>
                  <a:srgbClr val="000000"/>
                </a:solidFill>
                <a:latin typeface="open-light"/>
              </a:rPr>
              <a:t>viewport</a:t>
            </a:r>
            <a:r>
              <a:rPr lang="hu-HU" b="1">
                <a:solidFill>
                  <a:srgbClr val="000000"/>
                </a:solidFill>
                <a:latin typeface="open-light"/>
              </a:rPr>
              <a:t> </a:t>
            </a:r>
            <a:r>
              <a:rPr lang="hu-HU">
                <a:solidFill>
                  <a:srgbClr val="000000"/>
                </a:solidFill>
                <a:latin typeface="open-light"/>
              </a:rPr>
              <a:t>tag: az oldal alapértelmezett nagyítását határozza meg. Ezzel a megoldással elkerülhető, hogy a készülékek előnytelen megjelenítési formát válasszanak automatikusan weboldalad számára. Sajnos mai napig előfordul, hogy a mobileszközökön a kisegítő lehetőségekben a szöveg nagyítását elállítják gyárilag 100%-</a:t>
            </a:r>
            <a:r>
              <a:rPr lang="hu-HU" err="1">
                <a:solidFill>
                  <a:srgbClr val="000000"/>
                </a:solidFill>
                <a:latin typeface="open-light"/>
              </a:rPr>
              <a:t>ról</a:t>
            </a:r>
            <a:r>
              <a:rPr lang="hu-HU">
                <a:solidFill>
                  <a:srgbClr val="000000"/>
                </a:solidFill>
                <a:latin typeface="open-light"/>
              </a:rPr>
              <a:t> akár 130%-</a:t>
            </a:r>
            <a:r>
              <a:rPr lang="hu-HU" err="1">
                <a:solidFill>
                  <a:srgbClr val="000000"/>
                </a:solidFill>
                <a:latin typeface="open-light"/>
              </a:rPr>
              <a:t>ra</a:t>
            </a:r>
            <a:r>
              <a:rPr lang="hu-HU">
                <a:solidFill>
                  <a:srgbClr val="000000"/>
                </a:solidFill>
                <a:latin typeface="open-light"/>
              </a:rPr>
              <a:t>, melyről a felhasználó nem is tud. Ez a szövegméret miatt okozhatja az oldal grafikájának „összetörését”.</a:t>
            </a:r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" y="1839544"/>
            <a:ext cx="8580582" cy="3029954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219" y="1271566"/>
            <a:ext cx="2355273" cy="359793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905" y="3070532"/>
            <a:ext cx="2248095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1" y="170635"/>
            <a:ext cx="2598175" cy="609628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112095" y="887984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/>
              <a:t> A </a:t>
            </a:r>
            <a:r>
              <a:rPr lang="hu-HU" b="1"/>
              <a:t>megjegyzéseket a </a:t>
            </a:r>
            <a:r>
              <a:rPr lang="hu-HU" i="1"/>
              <a:t>böngészők figyelmen kívül hagyják</a:t>
            </a:r>
            <a:r>
              <a:rPr lang="hu-HU"/>
              <a:t>, így hasznos megjegyzéseket helyezhetünk el magunk számára a forráskódban.</a:t>
            </a:r>
          </a:p>
          <a:p>
            <a:r>
              <a:rPr lang="hu-HU"/>
              <a:t>A megjegyzések tesztelés esetén is jól jönnek. A kód működő, vagy a teszt szempontjából lényegtelen kódokat megjegyzésbe téve tesztelhetjük a weblapunkat. </a:t>
            </a:r>
          </a:p>
        </p:txBody>
      </p:sp>
      <p:sp>
        <p:nvSpPr>
          <p:cNvPr id="5" name="Téglalap 4"/>
          <p:cNvSpPr/>
          <p:nvPr/>
        </p:nvSpPr>
        <p:spPr>
          <a:xfrm>
            <a:off x="-14070" y="2526864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 b="1"/>
              <a:t>Fejezet címeket </a:t>
            </a:r>
            <a:r>
              <a:rPr lang="hu-HU" b="1">
                <a:solidFill>
                  <a:srgbClr val="00B050"/>
                </a:solidFill>
              </a:rPr>
              <a:t>h1, h2, h3, h4, h5 </a:t>
            </a:r>
            <a:r>
              <a:rPr lang="hu-HU"/>
              <a:t>és </a:t>
            </a:r>
            <a:r>
              <a:rPr lang="hu-HU" b="1">
                <a:solidFill>
                  <a:srgbClr val="00B050"/>
                </a:solidFill>
              </a:rPr>
              <a:t>h6</a:t>
            </a:r>
            <a:r>
              <a:rPr lang="hu-HU"/>
              <a:t>-os elemekkel határozunk meg.</a:t>
            </a:r>
          </a:p>
          <a:p>
            <a:endParaRPr lang="hu-HU"/>
          </a:p>
          <a:p>
            <a:r>
              <a:rPr lang="en-US" err="1"/>
              <a:t>Pld.S</a:t>
            </a:r>
            <a:r>
              <a:rPr lang="hu-HU" err="1"/>
              <a:t>zeretnénk</a:t>
            </a:r>
            <a:r>
              <a:rPr lang="hu-HU"/>
              <a:t> weblapot csinálni</a:t>
            </a:r>
            <a:r>
              <a:rPr lang="en-US"/>
              <a:t> </a:t>
            </a:r>
            <a:r>
              <a:rPr lang="en-US" err="1"/>
              <a:t>kedvenc</a:t>
            </a:r>
            <a:r>
              <a:rPr lang="en-US"/>
              <a:t> </a:t>
            </a:r>
            <a:r>
              <a:rPr lang="hu-HU" err="1"/>
              <a:t>á</a:t>
            </a:r>
            <a:r>
              <a:rPr lang="en-US" err="1"/>
              <a:t>llatunkrol</a:t>
            </a:r>
            <a:r>
              <a:rPr lang="hu-HU"/>
              <a:t> és szeretnénk írni az elterjedéséről, az alfajairól, a megjelenéséről, az életmódjáról és a szaporodásáról. Ekkor a következő módon határozzuk meg fejezetcímeknek: 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98" y="3973261"/>
            <a:ext cx="3048135" cy="23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5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1" y="228511"/>
            <a:ext cx="3953022" cy="2386058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17" y="155761"/>
            <a:ext cx="3257708" cy="2682819"/>
          </a:xfrm>
          <a:prstGeom prst="rect">
            <a:avLst/>
          </a:prstGeom>
        </p:spPr>
      </p:pic>
      <p:sp>
        <p:nvSpPr>
          <p:cNvPr id="4" name="Jobbra nyíl 3"/>
          <p:cNvSpPr/>
          <p:nvPr/>
        </p:nvSpPr>
        <p:spPr>
          <a:xfrm>
            <a:off x="4772173" y="1421540"/>
            <a:ext cx="1161902" cy="178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76200" y="2497138"/>
            <a:ext cx="1211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u-HU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/>
              <a:t>A </a:t>
            </a:r>
            <a:r>
              <a:rPr lang="hu-HU" b="1"/>
              <a:t>bekezdéseket</a:t>
            </a:r>
            <a:r>
              <a:rPr lang="hu-HU"/>
              <a:t> a </a:t>
            </a:r>
            <a:r>
              <a:rPr lang="hu-HU" b="1">
                <a:solidFill>
                  <a:srgbClr val="00B050"/>
                </a:solidFill>
              </a:rPr>
              <a:t>p</a:t>
            </a:r>
            <a:r>
              <a:rPr lang="hu-HU"/>
              <a:t> elemek közzé tesszük</a:t>
            </a:r>
            <a:r>
              <a:rPr lang="en-US"/>
              <a:t>:</a:t>
            </a:r>
            <a:br>
              <a:rPr lang="en-US"/>
            </a:br>
            <a:r>
              <a:rPr lang="hu-HU"/>
              <a:t> 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79" y="2761326"/>
            <a:ext cx="3201067" cy="347682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76200" y="3229155"/>
            <a:ext cx="8886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A tartalmat szerkeszthetővé tehetem a </a:t>
            </a:r>
            <a:r>
              <a:rPr lang="hu-HU" b="1" err="1">
                <a:solidFill>
                  <a:srgbClr val="00B050"/>
                </a:solidFill>
              </a:rPr>
              <a:t>contenteditable</a:t>
            </a:r>
            <a:r>
              <a:rPr lang="hu-HU"/>
              <a:t> tulajdonsággal: 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612" y="3578291"/>
            <a:ext cx="7800975" cy="427795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17754" y="4026820"/>
            <a:ext cx="8324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/>
              <a:t>A </a:t>
            </a:r>
            <a:r>
              <a:rPr lang="hu-HU" b="1" err="1"/>
              <a:t>contenteditable</a:t>
            </a:r>
            <a:r>
              <a:rPr lang="hu-HU"/>
              <a:t> bármely elemmel használható, nem csak a </a:t>
            </a:r>
            <a:r>
              <a:rPr lang="hu-HU" b="1"/>
              <a:t>p </a:t>
            </a:r>
            <a:r>
              <a:rPr lang="hu-HU"/>
              <a:t>elemmel. 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7754" y="4639819"/>
            <a:ext cx="2540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 b="1"/>
              <a:t>„HTML is </a:t>
            </a:r>
            <a:r>
              <a:rPr lang="hu-HU" b="1" err="1"/>
              <a:t>white</a:t>
            </a:r>
            <a:r>
              <a:rPr lang="hu-HU" b="1"/>
              <a:t> </a:t>
            </a:r>
            <a:r>
              <a:rPr lang="hu-HU" b="1" err="1"/>
              <a:t>space</a:t>
            </a:r>
            <a:r>
              <a:rPr lang="hu-HU" b="1"/>
              <a:t> collapsing”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237" y="4388934"/>
            <a:ext cx="4708009" cy="2423581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970" y="4745375"/>
            <a:ext cx="3844550" cy="113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Jobbra nyíl 12"/>
          <p:cNvSpPr/>
          <p:nvPr/>
        </p:nvSpPr>
        <p:spPr>
          <a:xfrm>
            <a:off x="7472218" y="5286150"/>
            <a:ext cx="735752" cy="218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/>
          <p:cNvSpPr txBox="1"/>
          <p:nvPr/>
        </p:nvSpPr>
        <p:spPr>
          <a:xfrm>
            <a:off x="7562771" y="2702000"/>
            <a:ext cx="143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0070C0"/>
                </a:solidFill>
              </a:rPr>
              <a:t>p - </a:t>
            </a:r>
            <a:r>
              <a:rPr lang="hu-HU" err="1">
                <a:solidFill>
                  <a:srgbClr val="0070C0"/>
                </a:solidFill>
              </a:rPr>
              <a:t>paragraph</a:t>
            </a:r>
            <a:endParaRPr lang="hu-HU">
              <a:solidFill>
                <a:srgbClr val="0070C0"/>
              </a:solidFill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17754" y="5698898"/>
            <a:ext cx="20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 err="1"/>
              <a:t>Helyörző</a:t>
            </a:r>
            <a:r>
              <a:rPr lang="hu-HU"/>
              <a:t>: </a:t>
            </a:r>
            <a:r>
              <a:rPr lang="hu-HU" b="1"/>
              <a:t>&amp;</a:t>
            </a:r>
            <a:r>
              <a:rPr lang="hu-HU" b="1" err="1"/>
              <a:t>nbsp</a:t>
            </a:r>
            <a:r>
              <a:rPr lang="hu-HU" b="1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8408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28016" y="100584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 b="1"/>
              <a:t>képek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4" y="671270"/>
            <a:ext cx="5453893" cy="13312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2" y="202867"/>
            <a:ext cx="2578608" cy="223947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Jobbra nyíl 6"/>
          <p:cNvSpPr/>
          <p:nvPr/>
        </p:nvSpPr>
        <p:spPr>
          <a:xfrm>
            <a:off x="6858333" y="1141565"/>
            <a:ext cx="712324" cy="362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128016" y="3701447"/>
            <a:ext cx="1212494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/>
              <a:t>Megj. Abban az esetben ha a képfájlunk ugyanabban a könyvtárban van mint a </a:t>
            </a:r>
            <a:r>
              <a:rPr lang="hu-HU" sz="1600" err="1"/>
              <a:t>html</a:t>
            </a:r>
            <a:r>
              <a:rPr lang="hu-HU" sz="1600"/>
              <a:t> fájlunk nem kell megadni neki elérési útvonalát, csak a kép fájl nevét, alapértelmezetten ott fogja keresni ahol a </a:t>
            </a:r>
            <a:r>
              <a:rPr lang="hu-HU" sz="1600" err="1"/>
              <a:t>html</a:t>
            </a:r>
            <a:r>
              <a:rPr lang="hu-HU" sz="1600"/>
              <a:t> fájl is van.</a:t>
            </a:r>
          </a:p>
          <a:p>
            <a:pPr>
              <a:spcBef>
                <a:spcPts val="1800"/>
              </a:spcBef>
            </a:pPr>
            <a:r>
              <a:rPr lang="hu-HU" sz="1600" b="1"/>
              <a:t>Feladat: </a:t>
            </a:r>
            <a:r>
              <a:rPr lang="hu-HU" sz="1600" err="1"/>
              <a:t>Töltsünk</a:t>
            </a:r>
            <a:r>
              <a:rPr lang="hu-HU" sz="1600"/>
              <a:t> le 3 fotót a </a:t>
            </a:r>
            <a:r>
              <a:rPr lang="hu-HU" sz="1600" b="1" err="1"/>
              <a:t>pexels</a:t>
            </a:r>
            <a:r>
              <a:rPr lang="hu-HU" sz="1600"/>
              <a:t> vagy </a:t>
            </a:r>
            <a:r>
              <a:rPr lang="hu-HU" sz="1600" b="1" err="1"/>
              <a:t>pixabay</a:t>
            </a:r>
            <a:r>
              <a:rPr lang="hu-HU" sz="1600" b="1"/>
              <a:t> (</a:t>
            </a:r>
            <a:r>
              <a:rPr lang="hu-HU" sz="1600"/>
              <a:t>ingyenes fotók tárhelye</a:t>
            </a:r>
            <a:r>
              <a:rPr lang="hu-HU" sz="1600" b="1"/>
              <a:t>)</a:t>
            </a:r>
            <a:r>
              <a:rPr lang="hu-HU" sz="1600"/>
              <a:t> oldalról, tároljuk el őket a munkakönyvtárunkon belül egy </a:t>
            </a:r>
            <a:r>
              <a:rPr lang="hu-HU" sz="1600" b="1" err="1"/>
              <a:t>images</a:t>
            </a:r>
            <a:r>
              <a:rPr lang="hu-HU" sz="1600"/>
              <a:t> mappában, majd jelenítsük meg az oldalon. Nézzük meg a méreteit a letöltött képnek (VS-</a:t>
            </a:r>
            <a:r>
              <a:rPr lang="hu-HU" sz="1600" err="1"/>
              <a:t>Codeban</a:t>
            </a:r>
            <a:r>
              <a:rPr lang="hu-HU" sz="1600"/>
              <a:t>):</a:t>
            </a:r>
            <a:br>
              <a:rPr lang="hu-HU" sz="1600"/>
            </a:br>
            <a:endParaRPr lang="hu-HU" sz="1600"/>
          </a:p>
        </p:txBody>
      </p:sp>
      <p:sp>
        <p:nvSpPr>
          <p:cNvPr id="9" name="Téglalap 8"/>
          <p:cNvSpPr/>
          <p:nvPr/>
        </p:nvSpPr>
        <p:spPr>
          <a:xfrm>
            <a:off x="128016" y="2355886"/>
            <a:ext cx="11996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600"/>
              <a:t>Egy kép beillesztéséhez az </a:t>
            </a:r>
            <a:r>
              <a:rPr lang="hu-HU" sz="1600" b="1">
                <a:solidFill>
                  <a:srgbClr val="00B0F0"/>
                </a:solidFill>
              </a:rPr>
              <a:t>&lt;</a:t>
            </a:r>
            <a:r>
              <a:rPr lang="hu-HU" sz="1600" b="1" err="1">
                <a:solidFill>
                  <a:srgbClr val="00B0F0"/>
                </a:solidFill>
              </a:rPr>
              <a:t>img</a:t>
            </a:r>
            <a:r>
              <a:rPr lang="hu-HU" sz="1600" b="1">
                <a:solidFill>
                  <a:srgbClr val="00B0F0"/>
                </a:solidFill>
              </a:rPr>
              <a:t>&gt; </a:t>
            </a:r>
            <a:r>
              <a:rPr lang="hu-HU" sz="1600"/>
              <a:t>címkét kell használnunk. Az </a:t>
            </a:r>
            <a:r>
              <a:rPr lang="hu-HU" sz="1600" err="1"/>
              <a:t>img</a:t>
            </a:r>
            <a:r>
              <a:rPr lang="hu-HU" sz="1600"/>
              <a:t> az angol </a:t>
            </a:r>
            <a:r>
              <a:rPr lang="hu-HU" sz="1600" b="1"/>
              <a:t>image</a:t>
            </a:r>
            <a:r>
              <a:rPr lang="hu-HU" sz="1600"/>
              <a:t> (kép) szó rövidítése. Viszont ebben az esetben kötelezően meg kell adnunk azt is, hogy hol érhető el a kép (mi az URL-je). Ez kerül az </a:t>
            </a:r>
            <a:r>
              <a:rPr lang="hu-HU" sz="1600" b="1" err="1">
                <a:solidFill>
                  <a:srgbClr val="00B0F0"/>
                </a:solidFill>
              </a:rPr>
              <a:t>src</a:t>
            </a:r>
            <a:r>
              <a:rPr lang="hu-HU" sz="1600" b="1">
                <a:solidFill>
                  <a:srgbClr val="00B0F0"/>
                </a:solidFill>
              </a:rPr>
              <a:t> </a:t>
            </a:r>
            <a:r>
              <a:rPr lang="hu-HU" sz="1600"/>
              <a:t>paraméterbe. </a:t>
            </a:r>
            <a:br>
              <a:rPr lang="hu-HU" sz="1600"/>
            </a:br>
            <a:r>
              <a:rPr lang="hu-HU" sz="1600"/>
              <a:t>Az </a:t>
            </a:r>
            <a:r>
              <a:rPr lang="hu-HU" sz="1600" err="1"/>
              <a:t>src</a:t>
            </a:r>
            <a:r>
              <a:rPr lang="hu-HU" sz="1600"/>
              <a:t> a </a:t>
            </a:r>
            <a:r>
              <a:rPr lang="hu-HU" sz="1600" b="1" err="1"/>
              <a:t>source</a:t>
            </a:r>
            <a:r>
              <a:rPr lang="hu-HU" sz="1600"/>
              <a:t> (forrás) szó rövidítése. Sőt, azt is le kell írnunk szövegesen, hogy mi látható a képen. Ez az </a:t>
            </a:r>
            <a:r>
              <a:rPr lang="hu-HU" sz="1600" b="1">
                <a:solidFill>
                  <a:srgbClr val="00B0F0"/>
                </a:solidFill>
              </a:rPr>
              <a:t>alt</a:t>
            </a:r>
            <a:r>
              <a:rPr lang="hu-HU" sz="1600"/>
              <a:t> paraméterbe kerül Az alt az </a:t>
            </a:r>
            <a:r>
              <a:rPr lang="hu-HU" sz="1600" b="1" err="1"/>
              <a:t>alternate</a:t>
            </a:r>
            <a:r>
              <a:rPr lang="hu-HU" sz="1600"/>
              <a:t> (helyettesítő leírás) rövidítése. Ha esetleg a képet nem tudná letölteni a böngészőprogram, akkor helyette az alt paraméterben megadott leíró szöveget jeleníti meg. A vak emberek szintén ezen szöveg alapján tudják eldönteni, hogy mi látható a képen.</a:t>
            </a:r>
          </a:p>
          <a:p>
            <a:endParaRPr lang="hu-HU" sz="160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139" y="4930288"/>
            <a:ext cx="2316681" cy="388654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64" y="5124615"/>
            <a:ext cx="5105842" cy="441998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128016" y="5800618"/>
            <a:ext cx="573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Adjunk a fotóknak egy </a:t>
            </a:r>
            <a:r>
              <a:rPr lang="hu-HU" b="1"/>
              <a:t>300px</a:t>
            </a:r>
            <a:r>
              <a:rPr lang="hu-HU"/>
              <a:t>-es szélességet használva a </a:t>
            </a:r>
            <a:r>
              <a:rPr lang="hu-HU" b="1" err="1"/>
              <a:t>width</a:t>
            </a:r>
            <a:r>
              <a:rPr lang="hu-HU"/>
              <a:t> </a:t>
            </a:r>
            <a:r>
              <a:rPr lang="hu-HU" err="1"/>
              <a:t>attríbutumot</a:t>
            </a:r>
            <a:r>
              <a:rPr lang="hu-HU"/>
              <a:t>, majd vizsgáljuk meg a böngészőben:</a:t>
            </a: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604" y="5453480"/>
            <a:ext cx="3373311" cy="13406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zövegdoboz 12"/>
          <p:cNvSpPr txBox="1"/>
          <p:nvPr/>
        </p:nvSpPr>
        <p:spPr>
          <a:xfrm>
            <a:off x="1170417" y="88313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err="1">
                <a:solidFill>
                  <a:srgbClr val="0070C0"/>
                </a:solidFill>
              </a:rPr>
              <a:t>img</a:t>
            </a:r>
            <a:r>
              <a:rPr lang="hu-HU">
                <a:solidFill>
                  <a:srgbClr val="0070C0"/>
                </a:solidFill>
              </a:rPr>
              <a:t> – image tag</a:t>
            </a:r>
          </a:p>
        </p:txBody>
      </p:sp>
    </p:spTree>
    <p:extLst>
      <p:ext uri="{BB962C8B-B14F-4D97-AF65-F5344CB8AC3E}">
        <p14:creationId xmlns:p14="http://schemas.microsoft.com/office/powerpoint/2010/main" val="106643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0" y="5193206"/>
            <a:ext cx="11296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/>
              <a:t>Feladat :</a:t>
            </a:r>
          </a:p>
          <a:p>
            <a:r>
              <a:rPr lang="hu-HU"/>
              <a:t>Tanulmányozzuk a </a:t>
            </a:r>
            <a:r>
              <a:rPr lang="hu-HU">
                <a:hlinkClick r:id="rId2"/>
              </a:rPr>
              <a:t>https://picsum.photos/</a:t>
            </a:r>
            <a:r>
              <a:rPr lang="hu-HU"/>
              <a:t> oldalt és innen egy random fotót helyezzünk el a </a:t>
            </a:r>
            <a:r>
              <a:rPr lang="hu-HU" err="1"/>
              <a:t>html</a:t>
            </a:r>
            <a:r>
              <a:rPr lang="hu-HU"/>
              <a:t> dokumentumunkban! 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791" y="5839537"/>
            <a:ext cx="8498561" cy="871804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0" y="138545"/>
            <a:ext cx="1141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Ha egyforma méretarányú képeket szeretnénk akkor egy képszerkesztő programmal azonos méretre vágjuk.(</a:t>
            </a:r>
            <a:r>
              <a:rPr lang="hu-HU" err="1"/>
              <a:t>InkScape</a:t>
            </a:r>
            <a:r>
              <a:rPr lang="hu-HU"/>
              <a:t>)</a:t>
            </a:r>
          </a:p>
          <a:p>
            <a:r>
              <a:rPr lang="hu-HU"/>
              <a:t>Mindegyik letöltött képet kicsinyítsük le és vágjunk ki egy 300x150 </a:t>
            </a:r>
            <a:r>
              <a:rPr lang="hu-HU" err="1"/>
              <a:t>px</a:t>
            </a:r>
            <a:r>
              <a:rPr lang="hu-HU"/>
              <a:t>-es központi részt</a:t>
            </a:r>
            <a:r>
              <a:rPr lang="hu-HU" u="sng"/>
              <a:t>, majd jelenítsük meg őket</a:t>
            </a:r>
            <a:r>
              <a:rPr lang="hu-HU"/>
              <a:t>!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308" y="896982"/>
            <a:ext cx="6901455" cy="4184117"/>
          </a:xfrm>
          <a:prstGeom prst="rect">
            <a:avLst/>
          </a:prstGeom>
        </p:spPr>
      </p:pic>
      <p:cxnSp>
        <p:nvCxnSpPr>
          <p:cNvPr id="7" name="Egyenes összekötő nyíllal 6"/>
          <p:cNvCxnSpPr/>
          <p:nvPr/>
        </p:nvCxnSpPr>
        <p:spPr>
          <a:xfrm flipH="1">
            <a:off x="4904509" y="701964"/>
            <a:ext cx="4350327" cy="3084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21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5449" y="103998"/>
            <a:ext cx="1219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hu-HU" b="1"/>
              <a:t>A &lt;</a:t>
            </a:r>
            <a:r>
              <a:rPr lang="hu-HU" b="1" err="1"/>
              <a:t>figure</a:t>
            </a:r>
            <a:r>
              <a:rPr lang="hu-HU" b="1"/>
              <a:t>&gt; </a:t>
            </a:r>
            <a:r>
              <a:rPr lang="hu-HU"/>
              <a:t>tag</a:t>
            </a:r>
          </a:p>
          <a:p>
            <a:r>
              <a:rPr lang="hu-HU"/>
              <a:t>A </a:t>
            </a:r>
            <a:r>
              <a:rPr lang="hu-HU" err="1"/>
              <a:t>figure</a:t>
            </a:r>
            <a:r>
              <a:rPr lang="hu-HU"/>
              <a:t> elem, egy új elem a HTML5-ben. Képek és ábrákat vehetünk vele közre. A </a:t>
            </a:r>
            <a:r>
              <a:rPr lang="hu-HU" err="1"/>
              <a:t>figure</a:t>
            </a:r>
            <a:r>
              <a:rPr lang="hu-HU"/>
              <a:t> elem mellett rendelkezésünkre áll a &lt;</a:t>
            </a:r>
            <a:r>
              <a:rPr lang="hu-HU" b="1" err="1">
                <a:solidFill>
                  <a:srgbClr val="00B050"/>
                </a:solidFill>
              </a:rPr>
              <a:t>figcaption</a:t>
            </a:r>
            <a:r>
              <a:rPr lang="hu-HU" b="1">
                <a:solidFill>
                  <a:srgbClr val="00B050"/>
                </a:solidFill>
              </a:rPr>
              <a:t>&gt; </a:t>
            </a:r>
            <a:r>
              <a:rPr lang="hu-HU"/>
              <a:t>tag is , amellyel egy kép számára feliratot határozhatunk meg. 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483" y="1221562"/>
            <a:ext cx="5625369" cy="1281171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2830782"/>
            <a:ext cx="5577839" cy="2522984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52" y="2666190"/>
            <a:ext cx="5098222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42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83128" y="73891"/>
            <a:ext cx="108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 b="1"/>
              <a:t>Linkek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62" y="640818"/>
            <a:ext cx="2857748" cy="16232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5" y="587474"/>
            <a:ext cx="9015241" cy="172989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1496291" y="46121"/>
            <a:ext cx="141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0070C0"/>
                </a:solidFill>
              </a:rPr>
              <a:t>a- </a:t>
            </a:r>
            <a:r>
              <a:rPr lang="hu-HU" err="1">
                <a:solidFill>
                  <a:srgbClr val="0070C0"/>
                </a:solidFill>
              </a:rPr>
              <a:t>anchor</a:t>
            </a:r>
            <a:r>
              <a:rPr lang="hu-HU">
                <a:solidFill>
                  <a:srgbClr val="0070C0"/>
                </a:solidFill>
              </a:rPr>
              <a:t> tag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21" y="2394773"/>
            <a:ext cx="10585097" cy="312447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83128" y="2757045"/>
            <a:ext cx="11517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Egy hosszabb terjedelmű oldal esetén az oldal aljára tehetünk egy linket, </a:t>
            </a:r>
            <a:r>
              <a:rPr lang="hu-HU" err="1"/>
              <a:t>melyere</a:t>
            </a:r>
            <a:r>
              <a:rPr lang="hu-HU"/>
              <a:t> ha kattint a felhasználó visszakerül az oldal tetejére (nem kell vissza görgetnie az egérrel). Ezt </a:t>
            </a:r>
            <a:r>
              <a:rPr lang="hu-HU" b="1" err="1"/>
              <a:t>azonosítokkal</a:t>
            </a:r>
            <a:r>
              <a:rPr lang="hu-HU" b="1"/>
              <a:t> (</a:t>
            </a:r>
            <a:r>
              <a:rPr lang="hu-HU" b="1" err="1"/>
              <a:t>id</a:t>
            </a:r>
            <a:r>
              <a:rPr lang="hu-HU" b="1"/>
              <a:t>) </a:t>
            </a:r>
            <a:r>
              <a:rPr lang="hu-HU"/>
              <a:t>valósíthatjuk meg.</a:t>
            </a:r>
          </a:p>
          <a:p>
            <a:r>
              <a:rPr lang="hu-HU"/>
              <a:t>Bármilyen HTML elemet elláthatunk azonosítóval. Figyelem: egy oldalon egy azonosító csak egyszer szerepelhet, egyedinek kell lennie az oldalon!!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74" y="4306520"/>
            <a:ext cx="4016088" cy="2530059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64" y="4542760"/>
            <a:ext cx="4968671" cy="2057578"/>
          </a:xfrm>
          <a:prstGeom prst="rect">
            <a:avLst/>
          </a:prstGeom>
        </p:spPr>
      </p:pic>
      <p:cxnSp>
        <p:nvCxnSpPr>
          <p:cNvPr id="11" name="Egyenes összekötő nyíllal 10"/>
          <p:cNvCxnSpPr/>
          <p:nvPr/>
        </p:nvCxnSpPr>
        <p:spPr>
          <a:xfrm flipV="1">
            <a:off x="2798618" y="5966691"/>
            <a:ext cx="3248713" cy="39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ép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8" y="3918769"/>
            <a:ext cx="5136325" cy="312447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5485" y="3862144"/>
            <a:ext cx="3947502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0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0" y="207509"/>
            <a:ext cx="12086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A HTML a </a:t>
            </a:r>
            <a:r>
              <a:rPr lang="hu-HU" err="1"/>
              <a:t>HyperText</a:t>
            </a:r>
            <a:r>
              <a:rPr lang="hu-HU"/>
              <a:t> </a:t>
            </a:r>
            <a:r>
              <a:rPr lang="hu-HU" err="1"/>
              <a:t>Makeup</a:t>
            </a:r>
            <a:r>
              <a:rPr lang="hu-HU"/>
              <a:t> </a:t>
            </a:r>
            <a:r>
              <a:rPr lang="hu-HU" err="1"/>
              <a:t>Language</a:t>
            </a:r>
            <a:r>
              <a:rPr lang="hu-HU"/>
              <a:t> szavakból alkotott betűszó. Jelentése </a:t>
            </a:r>
            <a:r>
              <a:rPr lang="hu-HU" err="1"/>
              <a:t>Hiperszöveget</a:t>
            </a:r>
            <a:r>
              <a:rPr lang="hu-HU"/>
              <a:t> leíró nyelv. Tulajdonképpen weboldalak készítésére lett létrehozva. </a:t>
            </a:r>
          </a:p>
        </p:txBody>
      </p:sp>
      <p:sp>
        <p:nvSpPr>
          <p:cNvPr id="3" name="Téglalap 2"/>
          <p:cNvSpPr/>
          <p:nvPr/>
        </p:nvSpPr>
        <p:spPr>
          <a:xfrm>
            <a:off x="105294" y="853840"/>
            <a:ext cx="11607339" cy="5604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hu-HU" b="1"/>
              <a:t>Hogyan, milyen nyelven írjuk le a dokumentumok tartalmát, illetve kinézetét?</a:t>
            </a:r>
            <a:br>
              <a:rPr lang="en-US"/>
            </a:br>
            <a:r>
              <a:rPr lang="hu-HU"/>
              <a:t>A tartalom leírása (HTML) a világhálón jellemzően a HTML (</a:t>
            </a:r>
            <a:r>
              <a:rPr lang="hu-HU" err="1"/>
              <a:t>HyperText</a:t>
            </a:r>
            <a:r>
              <a:rPr lang="hu-HU"/>
              <a:t> </a:t>
            </a:r>
            <a:r>
              <a:rPr lang="hu-HU" err="1"/>
              <a:t>Markup</a:t>
            </a:r>
            <a:r>
              <a:rPr lang="hu-HU"/>
              <a:t> </a:t>
            </a:r>
            <a:r>
              <a:rPr lang="hu-HU" err="1"/>
              <a:t>Language</a:t>
            </a:r>
            <a:r>
              <a:rPr lang="hu-HU"/>
              <a:t>) </a:t>
            </a:r>
            <a:r>
              <a:rPr lang="hu-HU" b="1">
                <a:solidFill>
                  <a:srgbClr val="FF0000"/>
                </a:solidFill>
              </a:rPr>
              <a:t>jelölőnyelvet </a:t>
            </a:r>
            <a:r>
              <a:rPr lang="hu-HU"/>
              <a:t>használjuk arra, hogy a weboldalak tartalmát leírjuk. Ennek a nyelvnek több verziója is van. A legutolsó és egyben legkorszerűbb változat a </a:t>
            </a:r>
            <a:r>
              <a:rPr lang="hu-HU" b="1"/>
              <a:t>HTML5</a:t>
            </a:r>
            <a:r>
              <a:rPr lang="hu-HU"/>
              <a:t>. </a:t>
            </a:r>
            <a:br>
              <a:rPr lang="en-US"/>
            </a:br>
            <a:r>
              <a:rPr lang="hu-HU"/>
              <a:t>A HTML </a:t>
            </a:r>
            <a:r>
              <a:rPr lang="hu-HU">
                <a:solidFill>
                  <a:srgbClr val="FF0000"/>
                </a:solidFill>
              </a:rPr>
              <a:t>nem programozási nyelv</a:t>
            </a:r>
            <a:r>
              <a:rPr lang="hu-HU"/>
              <a:t>, hanem a webes dokumentumok tartalmának leírására szolgáló </a:t>
            </a:r>
            <a:r>
              <a:rPr lang="hu-HU" b="1">
                <a:solidFill>
                  <a:srgbClr val="FF0000"/>
                </a:solidFill>
              </a:rPr>
              <a:t>leírónyelv</a:t>
            </a:r>
            <a:r>
              <a:rPr lang="hu-HU">
                <a:solidFill>
                  <a:srgbClr val="FF0000"/>
                </a:solidFill>
              </a:rPr>
              <a:t>.</a:t>
            </a:r>
            <a:r>
              <a:rPr lang="en-US">
                <a:solidFill>
                  <a:srgbClr val="FF0000"/>
                </a:solidFill>
              </a:rPr>
              <a:t> </a:t>
            </a:r>
            <a:br>
              <a:rPr lang="en-US"/>
            </a:br>
            <a:r>
              <a:rPr lang="hu-HU"/>
              <a:t>A HTML nyelvben úgynevezett </a:t>
            </a:r>
            <a:r>
              <a:rPr lang="hu-HU" b="1" err="1"/>
              <a:t>tagek</a:t>
            </a:r>
            <a:r>
              <a:rPr lang="hu-HU"/>
              <a:t> (kiejtve </a:t>
            </a:r>
            <a:r>
              <a:rPr lang="hu-HU" err="1"/>
              <a:t>tegek</a:t>
            </a:r>
            <a:r>
              <a:rPr lang="hu-HU"/>
              <a:t>), vagy magyarul </a:t>
            </a:r>
            <a:r>
              <a:rPr lang="hu-HU">
                <a:solidFill>
                  <a:srgbClr val="FF0000"/>
                </a:solidFill>
              </a:rPr>
              <a:t>címkék</a:t>
            </a:r>
            <a:r>
              <a:rPr lang="hu-HU"/>
              <a:t> segítségével tudjuk leírni a dokumentum tartalmát. A címkék „</a:t>
            </a:r>
            <a:r>
              <a:rPr lang="hu-HU" b="1">
                <a:solidFill>
                  <a:srgbClr val="00B0F0"/>
                </a:solidFill>
              </a:rPr>
              <a:t>&lt;</a:t>
            </a:r>
            <a:r>
              <a:rPr lang="hu-HU"/>
              <a:t>” jellel kezdődnek és „</a:t>
            </a:r>
            <a:r>
              <a:rPr lang="hu-HU" b="1">
                <a:solidFill>
                  <a:srgbClr val="00B0F0"/>
                </a:solidFill>
              </a:rPr>
              <a:t>&gt;</a:t>
            </a:r>
            <a:r>
              <a:rPr lang="hu-HU"/>
              <a:t>” jellel végződ-</a:t>
            </a:r>
            <a:r>
              <a:rPr lang="hu-HU" err="1"/>
              <a:t>nek</a:t>
            </a:r>
            <a:r>
              <a:rPr lang="hu-HU"/>
              <a:t>. </a:t>
            </a:r>
            <a:br>
              <a:rPr lang="en-US"/>
            </a:br>
            <a:r>
              <a:rPr lang="hu-HU"/>
              <a:t>Például egy bekezdés kezdetét a </a:t>
            </a:r>
            <a:r>
              <a:rPr lang="hu-HU" b="1">
                <a:solidFill>
                  <a:srgbClr val="00B0F0"/>
                </a:solidFill>
              </a:rPr>
              <a:t>&lt;p&gt;</a:t>
            </a:r>
            <a:r>
              <a:rPr lang="hu-HU"/>
              <a:t> </a:t>
            </a:r>
            <a:r>
              <a:rPr lang="hu-HU" err="1"/>
              <a:t>taggel</a:t>
            </a:r>
            <a:r>
              <a:rPr lang="hu-HU"/>
              <a:t> jelöljük. A p az angol </a:t>
            </a:r>
            <a:r>
              <a:rPr lang="hu-HU" b="1" err="1"/>
              <a:t>paragraph</a:t>
            </a:r>
            <a:r>
              <a:rPr lang="hu-HU"/>
              <a:t>, vagyis paragrafus szó rövidítése. Egy címke hatása addig tart, amíg meg nem adjuk a záró párját. A záró címke hasonló, mint a kezdő címke, csak egy „</a:t>
            </a:r>
            <a:r>
              <a:rPr lang="hu-HU" b="1">
                <a:solidFill>
                  <a:srgbClr val="00B0F0"/>
                </a:solidFill>
              </a:rPr>
              <a:t>/</a:t>
            </a:r>
            <a:r>
              <a:rPr lang="hu-HU"/>
              <a:t>” karakter van a címke neve előtt. Vagyis egy bekezdést így jelölhetünk a HTML nyelv segítségével: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	</a:t>
            </a:r>
            <a:r>
              <a:rPr lang="hu-HU" b="1">
                <a:solidFill>
                  <a:srgbClr val="00B0F0"/>
                </a:solidFill>
              </a:rPr>
              <a:t>&lt;p&gt;</a:t>
            </a:r>
            <a:r>
              <a:rPr lang="hu-HU"/>
              <a:t>Ez egy bekezdés</a:t>
            </a:r>
            <a:r>
              <a:rPr lang="hu-HU" b="1">
                <a:solidFill>
                  <a:srgbClr val="00B0F0"/>
                </a:solidFill>
              </a:rPr>
              <a:t>&lt;/p&gt;</a:t>
            </a:r>
            <a:endParaRPr lang="en-US" b="1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hu-HU"/>
              <a:t>Vannak olyan címkék is, amelyeknek nincsen záró párjuk. Ilyen például a </a:t>
            </a:r>
            <a:r>
              <a:rPr lang="hu-HU" b="1">
                <a:solidFill>
                  <a:srgbClr val="00B0F0"/>
                </a:solidFill>
              </a:rPr>
              <a:t>&lt;</a:t>
            </a:r>
            <a:r>
              <a:rPr lang="hu-HU" b="1" err="1">
                <a:solidFill>
                  <a:srgbClr val="00B0F0"/>
                </a:solidFill>
              </a:rPr>
              <a:t>br</a:t>
            </a:r>
            <a:r>
              <a:rPr lang="hu-HU" b="1">
                <a:solidFill>
                  <a:srgbClr val="00B0F0"/>
                </a:solidFill>
              </a:rPr>
              <a:t>&gt; </a:t>
            </a:r>
            <a:r>
              <a:rPr lang="hu-HU"/>
              <a:t>tag is, amellyel az utána következő szöveget új sorba törhetjük, vagy az </a:t>
            </a:r>
            <a:r>
              <a:rPr lang="hu-HU" b="1" err="1">
                <a:solidFill>
                  <a:srgbClr val="00B0F0"/>
                </a:solidFill>
              </a:rPr>
              <a:t>img</a:t>
            </a:r>
            <a:r>
              <a:rPr lang="hu-HU"/>
              <a:t> tag, amivel fotókat jeleníthetünk meg a weboldalon.</a:t>
            </a:r>
          </a:p>
        </p:txBody>
      </p:sp>
    </p:spTree>
    <p:extLst>
      <p:ext uri="{BB962C8B-B14F-4D97-AF65-F5344CB8AC3E}">
        <p14:creationId xmlns:p14="http://schemas.microsoft.com/office/powerpoint/2010/main" val="336235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10836" y="129309"/>
            <a:ext cx="2069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/>
              <a:t>Számozatlan lista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/>
              <a:t>Számozott lista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/>
              <a:t>Táblázat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u-HU"/>
              <a:t>űrlap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2373746" y="129308"/>
            <a:ext cx="1897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err="1">
                <a:solidFill>
                  <a:srgbClr val="0070C0"/>
                </a:solidFill>
              </a:rPr>
              <a:t>ul</a:t>
            </a:r>
            <a:r>
              <a:rPr lang="hu-HU">
                <a:solidFill>
                  <a:srgbClr val="0070C0"/>
                </a:solidFill>
              </a:rPr>
              <a:t> – </a:t>
            </a:r>
            <a:r>
              <a:rPr lang="hu-HU" err="1">
                <a:solidFill>
                  <a:srgbClr val="0070C0"/>
                </a:solidFill>
              </a:rPr>
              <a:t>unordered</a:t>
            </a:r>
            <a:r>
              <a:rPr lang="hu-HU">
                <a:solidFill>
                  <a:srgbClr val="0070C0"/>
                </a:solidFill>
              </a:rPr>
              <a:t> </a:t>
            </a:r>
            <a:r>
              <a:rPr lang="hu-HU" err="1">
                <a:solidFill>
                  <a:srgbClr val="0070C0"/>
                </a:solidFill>
              </a:rPr>
              <a:t>list</a:t>
            </a:r>
            <a:endParaRPr lang="hu-HU">
              <a:solidFill>
                <a:srgbClr val="0070C0"/>
              </a:solidFill>
            </a:endParaRPr>
          </a:p>
          <a:p>
            <a:r>
              <a:rPr lang="hu-HU" err="1">
                <a:solidFill>
                  <a:srgbClr val="0070C0"/>
                </a:solidFill>
              </a:rPr>
              <a:t>ol</a:t>
            </a:r>
            <a:r>
              <a:rPr lang="hu-HU">
                <a:solidFill>
                  <a:srgbClr val="0070C0"/>
                </a:solidFill>
              </a:rPr>
              <a:t> – </a:t>
            </a:r>
            <a:r>
              <a:rPr lang="hu-HU" err="1">
                <a:solidFill>
                  <a:srgbClr val="0070C0"/>
                </a:solidFill>
              </a:rPr>
              <a:t>ordered</a:t>
            </a:r>
            <a:r>
              <a:rPr lang="hu-HU">
                <a:solidFill>
                  <a:srgbClr val="0070C0"/>
                </a:solidFill>
              </a:rPr>
              <a:t> </a:t>
            </a:r>
            <a:r>
              <a:rPr lang="hu-HU" err="1">
                <a:solidFill>
                  <a:srgbClr val="0070C0"/>
                </a:solidFill>
              </a:rPr>
              <a:t>list</a:t>
            </a:r>
            <a:endParaRPr lang="hu-HU">
              <a:solidFill>
                <a:srgbClr val="0070C0"/>
              </a:solidFill>
            </a:endParaRPr>
          </a:p>
          <a:p>
            <a:r>
              <a:rPr lang="hu-HU" err="1">
                <a:solidFill>
                  <a:srgbClr val="0070C0"/>
                </a:solidFill>
              </a:rPr>
              <a:t>table</a:t>
            </a:r>
            <a:endParaRPr lang="hu-HU">
              <a:solidFill>
                <a:srgbClr val="0070C0"/>
              </a:solidFill>
            </a:endParaRPr>
          </a:p>
          <a:p>
            <a:r>
              <a:rPr lang="hu-HU" err="1">
                <a:solidFill>
                  <a:srgbClr val="0070C0"/>
                </a:solidFill>
              </a:rPr>
              <a:t>form</a:t>
            </a:r>
            <a:endParaRPr lang="hu-HU">
              <a:solidFill>
                <a:srgbClr val="0070C0"/>
              </a:solidFill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9937857" y="129308"/>
            <a:ext cx="2254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2"/>
              </a:rPr>
              <a:t>https://formspree.io/</a:t>
            </a:r>
            <a:r>
              <a:rPr lang="hu-HU"/>
              <a:t> </a:t>
            </a:r>
          </a:p>
        </p:txBody>
      </p:sp>
      <p:sp>
        <p:nvSpPr>
          <p:cNvPr id="5" name="Téglalap 4"/>
          <p:cNvSpPr/>
          <p:nvPr/>
        </p:nvSpPr>
        <p:spPr>
          <a:xfrm>
            <a:off x="110836" y="1701861"/>
            <a:ext cx="585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3"/>
              </a:rPr>
              <a:t>https://www.w3schools.com/html/html_form_elements.asp</a:t>
            </a:r>
            <a:r>
              <a:rPr lang="hu-HU"/>
              <a:t> </a:t>
            </a:r>
          </a:p>
        </p:txBody>
      </p:sp>
      <p:sp>
        <p:nvSpPr>
          <p:cNvPr id="6" name="Téglalap 5"/>
          <p:cNvSpPr/>
          <p:nvPr/>
        </p:nvSpPr>
        <p:spPr>
          <a:xfrm>
            <a:off x="110836" y="2258750"/>
            <a:ext cx="610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4"/>
              </a:rPr>
              <a:t>https://www.w3schools.com/html/html_form_input_types.asp</a:t>
            </a:r>
            <a:r>
              <a:rPr lang="hu-HU"/>
              <a:t> </a:t>
            </a:r>
          </a:p>
        </p:txBody>
      </p:sp>
      <p:sp>
        <p:nvSpPr>
          <p:cNvPr id="7" name="Téglalap 6"/>
          <p:cNvSpPr/>
          <p:nvPr/>
        </p:nvSpPr>
        <p:spPr>
          <a:xfrm>
            <a:off x="110836" y="2815639"/>
            <a:ext cx="5902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5"/>
              </a:rPr>
              <a:t>https://www.w3schools.com/html/html_form_attributes.asp</a:t>
            </a:r>
            <a:r>
              <a:rPr lang="hu-HU"/>
              <a:t> 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30" y="3509516"/>
            <a:ext cx="5837426" cy="1630821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>
          <a:xfrm>
            <a:off x="110836" y="1284850"/>
            <a:ext cx="688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>
                <a:hlinkClick r:id="rId7"/>
              </a:rPr>
              <a:t>https://developer.mozilla.org/en-US/docs/Web/HTML/Element/table</a:t>
            </a:r>
            <a:r>
              <a:rPr lang="hu-HU"/>
              <a:t> 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9793" y="1701861"/>
            <a:ext cx="5510818" cy="2807073"/>
          </a:xfrm>
          <a:prstGeom prst="rect">
            <a:avLst/>
          </a:prstGeom>
        </p:spPr>
      </p:pic>
      <p:sp>
        <p:nvSpPr>
          <p:cNvPr id="12" name="Téglalap 11"/>
          <p:cNvSpPr/>
          <p:nvPr/>
        </p:nvSpPr>
        <p:spPr>
          <a:xfrm>
            <a:off x="7777018" y="961684"/>
            <a:ext cx="3833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>
                <a:hlinkClick r:id="rId9"/>
              </a:rPr>
              <a:t>https://developer.mozilla.org/en-US/docs/Web/HTML/Element/form</a:t>
            </a:r>
            <a:r>
              <a:rPr lang="hu-HU"/>
              <a:t> </a:t>
            </a:r>
          </a:p>
        </p:txBody>
      </p:sp>
      <p:pic>
        <p:nvPicPr>
          <p:cNvPr id="13" name="Kép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871" y="4815663"/>
            <a:ext cx="5433531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3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7" y="134770"/>
            <a:ext cx="9853514" cy="185944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07" y="1994211"/>
            <a:ext cx="5829805" cy="43437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07" y="2677717"/>
            <a:ext cx="5517358" cy="449619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23" y="3603012"/>
            <a:ext cx="3772227" cy="216426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200" y="4288030"/>
            <a:ext cx="2316681" cy="723963"/>
          </a:xfrm>
          <a:prstGeom prst="rect">
            <a:avLst/>
          </a:prstGeom>
        </p:spPr>
      </p:pic>
      <p:sp>
        <p:nvSpPr>
          <p:cNvPr id="8" name="Jobbra nyíl 7"/>
          <p:cNvSpPr/>
          <p:nvPr/>
        </p:nvSpPr>
        <p:spPr>
          <a:xfrm>
            <a:off x="4821382" y="4498109"/>
            <a:ext cx="461818" cy="267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/>
          <p:cNvSpPr txBox="1"/>
          <p:nvPr/>
        </p:nvSpPr>
        <p:spPr>
          <a:xfrm>
            <a:off x="7342909" y="2243923"/>
            <a:ext cx="420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/>
              <a:t>Feladat</a:t>
            </a:r>
            <a:r>
              <a:rPr lang="hu-HU"/>
              <a:t>: Készítsük el az alábbi táblázatokat: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6601" y="2613255"/>
            <a:ext cx="2842506" cy="3025402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10607121" y="5582614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/>
              <a:t>tablazat.html</a:t>
            </a:r>
          </a:p>
        </p:txBody>
      </p:sp>
    </p:spTree>
    <p:extLst>
      <p:ext uri="{BB962C8B-B14F-4D97-AF65-F5344CB8AC3E}">
        <p14:creationId xmlns:p14="http://schemas.microsoft.com/office/powerpoint/2010/main" val="19567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0" y="0"/>
            <a:ext cx="1206093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000" b="1"/>
              <a:t>Szemantikus HTML5-elemek</a:t>
            </a:r>
          </a:p>
          <a:p>
            <a:r>
              <a:rPr lang="hu-HU"/>
              <a:t>Maga a kifejezés a </a:t>
            </a:r>
            <a:r>
              <a:rPr lang="hu-HU" b="1">
                <a:solidFill>
                  <a:srgbClr val="FF0000"/>
                </a:solidFill>
              </a:rPr>
              <a:t>jelentéssel bíró elemeket </a:t>
            </a:r>
            <a:r>
              <a:rPr lang="hu-HU"/>
              <a:t>jelenti. Például:</a:t>
            </a:r>
          </a:p>
          <a:p>
            <a:r>
              <a:rPr lang="hu-HU"/>
              <a:t>Nem-szemantikus elemek: </a:t>
            </a:r>
            <a:r>
              <a:rPr lang="hu-HU" b="1">
                <a:solidFill>
                  <a:srgbClr val="0070C0"/>
                </a:solidFill>
              </a:rPr>
              <a:t>&lt;div&gt; </a:t>
            </a:r>
            <a:r>
              <a:rPr lang="hu-HU"/>
              <a:t>és </a:t>
            </a:r>
            <a:r>
              <a:rPr lang="hu-HU" b="1">
                <a:solidFill>
                  <a:srgbClr val="0070C0"/>
                </a:solidFill>
              </a:rPr>
              <a:t>&lt;</a:t>
            </a:r>
            <a:r>
              <a:rPr lang="hu-HU" b="1" err="1">
                <a:solidFill>
                  <a:srgbClr val="0070C0"/>
                </a:solidFill>
              </a:rPr>
              <a:t>span</a:t>
            </a:r>
            <a:r>
              <a:rPr lang="hu-HU" b="1">
                <a:solidFill>
                  <a:srgbClr val="0070C0"/>
                </a:solidFill>
              </a:rPr>
              <a:t>&gt;. </a:t>
            </a:r>
            <a:r>
              <a:rPr lang="hu-HU"/>
              <a:t>Ezek semmit sem hordoznak a belső tartalomról.</a:t>
            </a:r>
          </a:p>
          <a:p>
            <a:r>
              <a:rPr lang="hu-HU"/>
              <a:t>Szemantikus elemek: </a:t>
            </a:r>
            <a:r>
              <a:rPr lang="hu-HU">
                <a:solidFill>
                  <a:srgbClr val="C00000"/>
                </a:solidFill>
              </a:rPr>
              <a:t>&lt;</a:t>
            </a:r>
            <a:r>
              <a:rPr lang="hu-HU" err="1">
                <a:solidFill>
                  <a:srgbClr val="C00000"/>
                </a:solidFill>
              </a:rPr>
              <a:t>form</a:t>
            </a:r>
            <a:r>
              <a:rPr lang="hu-HU">
                <a:solidFill>
                  <a:srgbClr val="C00000"/>
                </a:solidFill>
              </a:rPr>
              <a:t>&gt;, &lt;</a:t>
            </a:r>
            <a:r>
              <a:rPr lang="hu-HU" err="1">
                <a:solidFill>
                  <a:srgbClr val="C00000"/>
                </a:solidFill>
              </a:rPr>
              <a:t>table</a:t>
            </a:r>
            <a:r>
              <a:rPr lang="hu-HU">
                <a:solidFill>
                  <a:srgbClr val="C00000"/>
                </a:solidFill>
              </a:rPr>
              <a:t>&gt; </a:t>
            </a:r>
            <a:r>
              <a:rPr lang="hu-HU"/>
              <a:t>és </a:t>
            </a:r>
            <a:r>
              <a:rPr lang="hu-HU">
                <a:solidFill>
                  <a:srgbClr val="C00000"/>
                </a:solidFill>
              </a:rPr>
              <a:t>&lt;</a:t>
            </a:r>
            <a:r>
              <a:rPr lang="hu-HU" err="1">
                <a:solidFill>
                  <a:srgbClr val="C00000"/>
                </a:solidFill>
              </a:rPr>
              <a:t>article</a:t>
            </a:r>
            <a:r>
              <a:rPr lang="hu-HU">
                <a:solidFill>
                  <a:srgbClr val="C00000"/>
                </a:solidFill>
              </a:rPr>
              <a:t>&gt;. </a:t>
            </a:r>
            <a:r>
              <a:rPr lang="hu-HU"/>
              <a:t>Ezek jelentést hordoznak, mivel egyértelműen meghatározzák a belső tartalmukat.</a:t>
            </a:r>
          </a:p>
          <a:p>
            <a:r>
              <a:rPr lang="hu-HU"/>
              <a:t>A szemantikus elemeket minden modern böngésző támogatja.</a:t>
            </a:r>
          </a:p>
          <a:p>
            <a:r>
              <a:rPr lang="hu-HU"/>
              <a:t>A legtöbb weboldal a következő alapvető elemeket tartalmazza: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32" y="2062103"/>
            <a:ext cx="2286198" cy="2720576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684329" y="5838032"/>
            <a:ext cx="584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>
                <a:hlinkClick r:id="rId3"/>
              </a:rPr>
              <a:t>https://tferi.hu/weblapkeszites-html-alapokon-1/html5-1-resz?showall=&amp;start=2</a:t>
            </a:r>
            <a:r>
              <a:rPr lang="hu-HU"/>
              <a:t> 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151797" y="5573399"/>
            <a:ext cx="5861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Még számos szemantikus elem létezik, itt olvashatunk róluk: 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461" y="1854009"/>
            <a:ext cx="3667507" cy="4916147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6638544" y="1517904"/>
            <a:ext cx="397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Egy HTML5 táblázat szemantikus elemei:</a:t>
            </a:r>
          </a:p>
        </p:txBody>
      </p:sp>
    </p:spTree>
    <p:extLst>
      <p:ext uri="{BB962C8B-B14F-4D97-AF65-F5344CB8AC3E}">
        <p14:creationId xmlns:p14="http://schemas.microsoft.com/office/powerpoint/2010/main" val="4138040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2226256" y="-18655"/>
            <a:ext cx="158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err="1"/>
              <a:t>MyFirstProject</a:t>
            </a:r>
            <a:endParaRPr lang="hu-HU" b="1"/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" y="554060"/>
            <a:ext cx="4449638" cy="4442813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" y="5481073"/>
            <a:ext cx="4414982" cy="1205317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76" y="307776"/>
            <a:ext cx="4021291" cy="3563946"/>
          </a:xfrm>
          <a:prstGeom prst="rect">
            <a:avLst/>
          </a:prstGeom>
        </p:spPr>
      </p:pic>
      <p:sp>
        <p:nvSpPr>
          <p:cNvPr id="14" name="Szövegdoboz 13"/>
          <p:cNvSpPr txBox="1"/>
          <p:nvPr/>
        </p:nvSpPr>
        <p:spPr>
          <a:xfrm>
            <a:off x="36093" y="46145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/>
              <a:t>index.html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4793806" y="61555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/>
              <a:t>about.html</a:t>
            </a:r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075" y="4205109"/>
            <a:ext cx="3855612" cy="2481281"/>
          </a:xfrm>
          <a:prstGeom prst="rect">
            <a:avLst/>
          </a:prstGeom>
        </p:spPr>
      </p:pic>
      <p:sp>
        <p:nvSpPr>
          <p:cNvPr id="17" name="Szövegdoboz 16"/>
          <p:cNvSpPr txBox="1"/>
          <p:nvPr/>
        </p:nvSpPr>
        <p:spPr>
          <a:xfrm>
            <a:off x="5301182" y="4205109"/>
            <a:ext cx="718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/>
              <a:t>price.html</a:t>
            </a:r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754" y="2438400"/>
            <a:ext cx="3794945" cy="2665434"/>
          </a:xfrm>
          <a:prstGeom prst="rect">
            <a:avLst/>
          </a:prstGeom>
        </p:spPr>
      </p:pic>
      <p:sp>
        <p:nvSpPr>
          <p:cNvPr id="19" name="Szövegdoboz 18"/>
          <p:cNvSpPr txBox="1"/>
          <p:nvPr/>
        </p:nvSpPr>
        <p:spPr>
          <a:xfrm>
            <a:off x="9522691" y="2089749"/>
            <a:ext cx="849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/>
              <a:t>contact.html</a:t>
            </a:r>
          </a:p>
        </p:txBody>
      </p:sp>
    </p:spTree>
    <p:extLst>
      <p:ext uri="{BB962C8B-B14F-4D97-AF65-F5344CB8AC3E}">
        <p14:creationId xmlns:p14="http://schemas.microsoft.com/office/powerpoint/2010/main" val="2491836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0" y="301403"/>
            <a:ext cx="7346632" cy="3216178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4516581" y="4289060"/>
            <a:ext cx="1651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err="1">
                <a:solidFill>
                  <a:srgbClr val="FF0000"/>
                </a:solidFill>
              </a:rPr>
              <a:t>Inline</a:t>
            </a:r>
            <a:r>
              <a:rPr lang="hu-HU">
                <a:solidFill>
                  <a:srgbClr val="FF0000"/>
                </a:solidFill>
              </a:rPr>
              <a:t> CSS</a:t>
            </a:r>
          </a:p>
          <a:p>
            <a:pPr marL="285750" indent="-285750">
              <a:buFontTx/>
              <a:buChar char="-"/>
            </a:pPr>
            <a:r>
              <a:rPr lang="hu-HU" err="1"/>
              <a:t>Internal</a:t>
            </a:r>
            <a:r>
              <a:rPr lang="hu-HU"/>
              <a:t> CSS</a:t>
            </a:r>
          </a:p>
          <a:p>
            <a:pPr marL="285750" indent="-285750">
              <a:buFontTx/>
              <a:buChar char="-"/>
            </a:pPr>
            <a:r>
              <a:rPr lang="hu-HU" b="1" err="1">
                <a:solidFill>
                  <a:srgbClr val="00B050"/>
                </a:solidFill>
              </a:rPr>
              <a:t>External</a:t>
            </a:r>
            <a:r>
              <a:rPr lang="hu-HU" b="1">
                <a:solidFill>
                  <a:srgbClr val="00B050"/>
                </a:solidFill>
              </a:rPr>
              <a:t> CSS</a:t>
            </a:r>
          </a:p>
        </p:txBody>
      </p:sp>
    </p:spTree>
    <p:extLst>
      <p:ext uri="{BB962C8B-B14F-4D97-AF65-F5344CB8AC3E}">
        <p14:creationId xmlns:p14="http://schemas.microsoft.com/office/powerpoint/2010/main" val="1499690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08065" y="194253"/>
            <a:ext cx="1175419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200" b="1"/>
              <a:t>A kinézet leírása (Stíluslap)</a:t>
            </a:r>
            <a:endParaRPr lang="en-US" sz="3200" b="1"/>
          </a:p>
          <a:p>
            <a:r>
              <a:rPr lang="hu-HU"/>
              <a:t>A HTML5 nyelv segítségével a weboldalak tartalmát írhatjuk le, a kinézetét viszont nem. Erre a </a:t>
            </a:r>
            <a:r>
              <a:rPr lang="hu-HU" b="1"/>
              <a:t>CSS (</a:t>
            </a:r>
            <a:r>
              <a:rPr lang="hu-HU" b="1" err="1"/>
              <a:t>Cascading</a:t>
            </a:r>
            <a:r>
              <a:rPr lang="hu-HU" b="1"/>
              <a:t> </a:t>
            </a:r>
            <a:r>
              <a:rPr lang="hu-HU" b="1" err="1"/>
              <a:t>Style</a:t>
            </a:r>
            <a:r>
              <a:rPr lang="hu-HU" b="1"/>
              <a:t> </a:t>
            </a:r>
            <a:r>
              <a:rPr lang="hu-HU" b="1" err="1"/>
              <a:t>Sheets</a:t>
            </a:r>
            <a:r>
              <a:rPr lang="hu-HU"/>
              <a:t>) szabvány szolgál, amelyet magyarul legtöbbször lépcsőzetes stíluslapoknak, csatolt stíluslapoknak vagy egymásba ágyazott stíluslapoknak fordítanak.</a:t>
            </a:r>
            <a:br>
              <a:rPr lang="en-US"/>
            </a:br>
            <a:r>
              <a:rPr lang="hu-HU"/>
              <a:t> A szabványnak több verziója van, a jelenlegi legkorszerűbb változat a </a:t>
            </a:r>
            <a:r>
              <a:rPr lang="hu-HU" b="1"/>
              <a:t>CSS3</a:t>
            </a:r>
            <a:r>
              <a:rPr lang="hu-HU"/>
              <a:t>.</a:t>
            </a:r>
            <a:endParaRPr lang="en-US"/>
          </a:p>
          <a:p>
            <a:r>
              <a:rPr lang="hu-HU"/>
              <a:t>A stíluslapok szakszerű alkalmazásának számos előnye van:</a:t>
            </a:r>
            <a:endParaRPr lang="en-US"/>
          </a:p>
          <a:p>
            <a:r>
              <a:rPr lang="hu-HU"/>
              <a:t>• Számos formázást (pl. színbeállítások, szövegbeállítások) és oldalfelépítést (pl. két-oszlopos elrendezés) támogat.</a:t>
            </a:r>
            <a:endParaRPr lang="en-US"/>
          </a:p>
          <a:p>
            <a:r>
              <a:rPr lang="hu-HU"/>
              <a:t>• A weboldalak karbantartása egyszerűsödik, mivel az oldal </a:t>
            </a:r>
            <a:r>
              <a:rPr lang="hu-HU" b="1"/>
              <a:t>kinézetének leírása nem keveredik a tartalom leírásával</a:t>
            </a:r>
            <a:r>
              <a:rPr lang="hu-HU"/>
              <a:t>.</a:t>
            </a:r>
            <a:endParaRPr lang="en-US"/>
          </a:p>
          <a:p>
            <a:r>
              <a:rPr lang="hu-HU"/>
              <a:t>• Segíti az akadálymentes oldalak előállítását </a:t>
            </a:r>
          </a:p>
          <a:p>
            <a:r>
              <a:rPr lang="hu-HU"/>
              <a:t>• Különböző eszközökre (pl. okostelefonokra, nyomtatókra, okosórákra) </a:t>
            </a:r>
            <a:r>
              <a:rPr lang="hu-HU" b="1"/>
              <a:t>külön-külön stíluslap </a:t>
            </a:r>
            <a:r>
              <a:rPr lang="hu-HU"/>
              <a:t>készíthető, amely biztosítja az optimális elrendezést és használhatóságot, </a:t>
            </a:r>
            <a:r>
              <a:rPr lang="hu-HU" b="1" err="1"/>
              <a:t>reszponzivitást</a:t>
            </a:r>
            <a:endParaRPr lang="hu-HU" b="1"/>
          </a:p>
        </p:txBody>
      </p:sp>
      <p:sp>
        <p:nvSpPr>
          <p:cNvPr id="3" name="Téglalap 2"/>
          <p:cNvSpPr/>
          <p:nvPr/>
        </p:nvSpPr>
        <p:spPr>
          <a:xfrm>
            <a:off x="108065" y="3688002"/>
            <a:ext cx="119038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Hogyan tudnánk minden bekezdés kinézetét megváltoztatni a stíluslap segítségével úgy, hogy a szöveg kék színű legyen, és nagyobb betűmérettel jelenjen meg?</a:t>
            </a:r>
            <a:endParaRPr lang="en-US"/>
          </a:p>
          <a:p>
            <a:r>
              <a:rPr lang="en-US"/>
              <a:t>A</a:t>
            </a:r>
            <a:r>
              <a:rPr lang="hu-HU" err="1"/>
              <a:t>hhoz</a:t>
            </a:r>
            <a:r>
              <a:rPr lang="hu-HU"/>
              <a:t>, hogy kijelöljük a formázáshoz az oldal összes bekezdését, először meg kell adnunk a tag (címke) nevét. Ezért ezt a részt kijelölőnek vagy </a:t>
            </a:r>
            <a:r>
              <a:rPr lang="hu-HU" b="1">
                <a:solidFill>
                  <a:srgbClr val="C00000"/>
                </a:solidFill>
              </a:rPr>
              <a:t>szelektornak</a:t>
            </a:r>
            <a:r>
              <a:rPr lang="hu-HU"/>
              <a:t> hívjuk</a:t>
            </a:r>
            <a:r>
              <a:rPr lang="en-US"/>
              <a:t>:</a:t>
            </a:r>
          </a:p>
          <a:p>
            <a:r>
              <a:rPr lang="en-US"/>
              <a:t>`</a:t>
            </a:r>
            <a:r>
              <a:rPr lang="hu-HU"/>
              <a:t> </a:t>
            </a:r>
            <a:r>
              <a:rPr lang="hu-HU" b="1">
                <a:solidFill>
                  <a:srgbClr val="C00000"/>
                </a:solidFill>
              </a:rPr>
              <a:t>p</a:t>
            </a:r>
            <a:r>
              <a:rPr lang="hu-HU">
                <a:solidFill>
                  <a:srgbClr val="0070C0"/>
                </a:solidFill>
              </a:rPr>
              <a:t> {    </a:t>
            </a:r>
            <a:endParaRPr lang="en-US">
              <a:solidFill>
                <a:srgbClr val="0070C0"/>
              </a:solidFill>
            </a:endParaRPr>
          </a:p>
          <a:p>
            <a:r>
              <a:rPr lang="en-US">
                <a:solidFill>
                  <a:srgbClr val="0070C0"/>
                </a:solidFill>
              </a:rPr>
              <a:t>    </a:t>
            </a:r>
            <a:r>
              <a:rPr lang="hu-HU" err="1">
                <a:solidFill>
                  <a:srgbClr val="0070C0"/>
                </a:solidFill>
              </a:rPr>
              <a:t>color</a:t>
            </a:r>
            <a:r>
              <a:rPr lang="hu-HU">
                <a:solidFill>
                  <a:srgbClr val="0070C0"/>
                </a:solidFill>
              </a:rPr>
              <a:t>: </a:t>
            </a:r>
            <a:r>
              <a:rPr lang="hu-HU" err="1">
                <a:solidFill>
                  <a:srgbClr val="0070C0"/>
                </a:solidFill>
              </a:rPr>
              <a:t>blue</a:t>
            </a:r>
            <a:r>
              <a:rPr lang="hu-HU">
                <a:solidFill>
                  <a:srgbClr val="0070C0"/>
                </a:solidFill>
              </a:rPr>
              <a:t>; </a:t>
            </a:r>
            <a:endParaRPr lang="en-US">
              <a:solidFill>
                <a:srgbClr val="0070C0"/>
              </a:solidFill>
            </a:endParaRPr>
          </a:p>
          <a:p>
            <a:r>
              <a:rPr lang="hu-HU">
                <a:solidFill>
                  <a:srgbClr val="0070C0"/>
                </a:solidFill>
              </a:rPr>
              <a:t>   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hu-HU">
                <a:solidFill>
                  <a:srgbClr val="0070C0"/>
                </a:solidFill>
              </a:rPr>
              <a:t>font-size:120%; </a:t>
            </a:r>
            <a:endParaRPr lang="en-US">
              <a:solidFill>
                <a:srgbClr val="0070C0"/>
              </a:solidFill>
            </a:endParaRPr>
          </a:p>
          <a:p>
            <a:r>
              <a:rPr lang="hu-HU">
                <a:solidFill>
                  <a:srgbClr val="0070C0"/>
                </a:solidFill>
              </a:rPr>
              <a:t> }</a:t>
            </a:r>
          </a:p>
        </p:txBody>
      </p:sp>
      <p:sp>
        <p:nvSpPr>
          <p:cNvPr id="4" name="Téglalap 3"/>
          <p:cNvSpPr/>
          <p:nvPr/>
        </p:nvSpPr>
        <p:spPr>
          <a:xfrm>
            <a:off x="3122814" y="5239597"/>
            <a:ext cx="77483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A szelektor után a { és } jelek közötti </a:t>
            </a:r>
            <a:r>
              <a:rPr lang="hu-HU" b="1"/>
              <a:t>deklarációs blokkban </a:t>
            </a:r>
            <a:r>
              <a:rPr lang="hu-HU"/>
              <a:t>megadhatjuk, hogy hogyan szeretnénk megjeleníteni az adott elemet. Itt meg kell adnunk a tulajdonságokat, illetve az ahhoz tartozó értékeket. </a:t>
            </a:r>
          </a:p>
        </p:txBody>
      </p:sp>
    </p:spTree>
    <p:extLst>
      <p:ext uri="{BB962C8B-B14F-4D97-AF65-F5344CB8AC3E}">
        <p14:creationId xmlns:p14="http://schemas.microsoft.com/office/powerpoint/2010/main" val="3688095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" y="0"/>
            <a:ext cx="8163865" cy="1679171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318" y="1405558"/>
            <a:ext cx="5911869" cy="54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03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46888" y="283464"/>
            <a:ext cx="10945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/>
              <a:t>Feladat :</a:t>
            </a:r>
            <a:br>
              <a:rPr lang="hu-HU"/>
            </a:br>
            <a:r>
              <a:rPr lang="hu-HU"/>
              <a:t>Készítsük el a minta szerinti oldalt és formázzuk az alábbiak szerint, hozzáadva egy CSS stíluslapot:</a:t>
            </a:r>
            <a:br>
              <a:rPr lang="hu-HU"/>
            </a:br>
            <a:r>
              <a:rPr lang="hu-HU"/>
              <a:t>	- az címsornak adjunk egy háttérszínt (</a:t>
            </a:r>
            <a:r>
              <a:rPr lang="hu-HU" b="1" err="1"/>
              <a:t>background-color</a:t>
            </a:r>
            <a:r>
              <a:rPr lang="hu-HU" b="1"/>
              <a:t>)</a:t>
            </a:r>
          </a:p>
          <a:p>
            <a:r>
              <a:rPr lang="hu-HU"/>
              <a:t>	-a címsor szövege legyen más színű(</a:t>
            </a:r>
            <a:r>
              <a:rPr lang="hu-HU" b="1" err="1"/>
              <a:t>color</a:t>
            </a:r>
            <a:r>
              <a:rPr lang="hu-HU"/>
              <a:t>)</a:t>
            </a:r>
          </a:p>
          <a:p>
            <a:r>
              <a:rPr lang="hu-HU"/>
              <a:t>	-a címsor igazodjon középre(</a:t>
            </a:r>
            <a:r>
              <a:rPr lang="hu-HU" b="1" err="1"/>
              <a:t>text-align:center</a:t>
            </a:r>
            <a:r>
              <a:rPr lang="hu-HU"/>
              <a:t>)</a:t>
            </a:r>
          </a:p>
          <a:p>
            <a:r>
              <a:rPr lang="hu-HU"/>
              <a:t>	- a képnek adjunk egy lekerekített szegélyt(</a:t>
            </a:r>
            <a:r>
              <a:rPr lang="hu-HU" b="1" err="1"/>
              <a:t>border</a:t>
            </a:r>
            <a:r>
              <a:rPr lang="hu-HU" b="1"/>
              <a:t>, </a:t>
            </a:r>
            <a:r>
              <a:rPr lang="hu-HU" b="1" err="1"/>
              <a:t>border-radius</a:t>
            </a:r>
            <a:r>
              <a:rPr lang="hu-HU"/>
              <a:t>)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3150680"/>
            <a:ext cx="5418290" cy="328450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Jobbra nyíl 4"/>
          <p:cNvSpPr/>
          <p:nvPr/>
        </p:nvSpPr>
        <p:spPr>
          <a:xfrm>
            <a:off x="5577840" y="4792932"/>
            <a:ext cx="548640" cy="391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3089715"/>
            <a:ext cx="5372566" cy="334547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6692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7" y="169226"/>
            <a:ext cx="2552921" cy="336071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560" y="169226"/>
            <a:ext cx="2537680" cy="2552921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70" y="169226"/>
            <a:ext cx="3200677" cy="18442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82" y="3831726"/>
            <a:ext cx="2979678" cy="218713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14" y="2722147"/>
            <a:ext cx="3322608" cy="3909399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787" y="3089585"/>
            <a:ext cx="3939881" cy="2156647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>
          <a:xfrm>
            <a:off x="7546108" y="5834190"/>
            <a:ext cx="2001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8"/>
              </a:rPr>
              <a:t>https://coolors.co/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532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2" y="223029"/>
            <a:ext cx="6012701" cy="334547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341" y="592361"/>
            <a:ext cx="3543607" cy="3269263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6604001" y="223029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A %-</a:t>
            </a:r>
            <a:r>
              <a:rPr lang="hu-HU" err="1"/>
              <a:t>os</a:t>
            </a:r>
            <a:r>
              <a:rPr lang="hu-HU"/>
              <a:t> méret a szülő tárolótól függ(relatív!)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078" y="3127594"/>
            <a:ext cx="2933954" cy="1600339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36" y="3568499"/>
            <a:ext cx="3238781" cy="108213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13" y="4841315"/>
            <a:ext cx="3360711" cy="906859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13" y="5817597"/>
            <a:ext cx="3139712" cy="967824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4162" y="3634497"/>
            <a:ext cx="2933954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3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9" y="461696"/>
            <a:ext cx="4959927" cy="426875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73" y="461696"/>
            <a:ext cx="3176753" cy="1010216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 flipH="1">
            <a:off x="6243319" y="92364"/>
            <a:ext cx="254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Mire van szükségünk?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1634835" y="92364"/>
            <a:ext cx="156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HTML szintaxis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94661" y="4915112"/>
            <a:ext cx="398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/>
              <a:t>Feladat</a:t>
            </a:r>
            <a:r>
              <a:rPr lang="hu-HU"/>
              <a:t>: Vizsgáljunk meg egy weboldalt a böngésző fejlesztői eszköztárával ( </a:t>
            </a:r>
            <a:r>
              <a:rPr lang="hu-HU">
                <a:hlinkClick r:id="rId4"/>
              </a:rPr>
              <a:t>https://www.posta.hu/</a:t>
            </a:r>
            <a:r>
              <a:rPr lang="hu-HU"/>
              <a:t>) ! 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5925173" y="1656578"/>
            <a:ext cx="502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Hozzuk létre az első weboldalunkat, majd futtassuk:</a:t>
            </a:r>
          </a:p>
        </p:txBody>
      </p:sp>
      <p:sp>
        <p:nvSpPr>
          <p:cNvPr id="9" name="Szövegdoboz 8"/>
          <p:cNvSpPr txBox="1"/>
          <p:nvPr/>
        </p:nvSpPr>
        <p:spPr>
          <a:xfrm>
            <a:off x="5925173" y="3058522"/>
            <a:ext cx="228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VS </a:t>
            </a:r>
            <a:r>
              <a:rPr lang="hu-HU" err="1"/>
              <a:t>Code</a:t>
            </a:r>
            <a:r>
              <a:rPr lang="hu-HU"/>
              <a:t> bővítmények: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544" y="3427854"/>
            <a:ext cx="3226934" cy="994464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544" y="4836304"/>
            <a:ext cx="4343776" cy="1074513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8334" y="4862538"/>
            <a:ext cx="1422494" cy="1022044"/>
          </a:xfrm>
          <a:prstGeom prst="rect">
            <a:avLst/>
          </a:prstGeom>
        </p:spPr>
      </p:pic>
      <p:sp>
        <p:nvSpPr>
          <p:cNvPr id="13" name="Szövegdoboz 12"/>
          <p:cNvSpPr txBox="1"/>
          <p:nvPr/>
        </p:nvSpPr>
        <p:spPr>
          <a:xfrm>
            <a:off x="5921487" y="4466972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Elindítása:</a:t>
            </a:r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5606" y="2111091"/>
            <a:ext cx="3055885" cy="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63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91" y="1878317"/>
            <a:ext cx="8969517" cy="2972058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5" y="497998"/>
            <a:ext cx="8833870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43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237"/>
            <a:ext cx="7247248" cy="450381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237"/>
            <a:ext cx="3482642" cy="4008467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153721" y="49342"/>
            <a:ext cx="496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-teszteljük a szegélyek nullázásával  és nélküle is !</a:t>
            </a:r>
          </a:p>
        </p:txBody>
      </p:sp>
      <p:sp>
        <p:nvSpPr>
          <p:cNvPr id="2" name="Szövegdoboz 1"/>
          <p:cNvSpPr txBox="1"/>
          <p:nvPr/>
        </p:nvSpPr>
        <p:spPr>
          <a:xfrm>
            <a:off x="6991927" y="295564"/>
            <a:ext cx="1019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/>
              <a:t>css_alapok.html</a:t>
            </a:r>
          </a:p>
        </p:txBody>
      </p:sp>
    </p:spTree>
    <p:extLst>
      <p:ext uri="{BB962C8B-B14F-4D97-AF65-F5344CB8AC3E}">
        <p14:creationId xmlns:p14="http://schemas.microsoft.com/office/powerpoint/2010/main" val="3721603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1" y="824403"/>
            <a:ext cx="6881456" cy="4008467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858982" y="221673"/>
            <a:ext cx="164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err="1"/>
              <a:t>calc</a:t>
            </a:r>
            <a:r>
              <a:rPr lang="hu-HU"/>
              <a:t>() függvény: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4414982" y="406339"/>
            <a:ext cx="440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-tesztelés </a:t>
            </a:r>
            <a:r>
              <a:rPr lang="hu-HU" err="1"/>
              <a:t>calc</a:t>
            </a:r>
            <a:r>
              <a:rPr lang="hu-HU"/>
              <a:t>() nélkül és  min-</a:t>
            </a:r>
            <a:r>
              <a:rPr lang="hu-HU" err="1"/>
              <a:t>height</a:t>
            </a:r>
            <a:r>
              <a:rPr lang="hu-HU"/>
              <a:t>: 100vh!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263" y="1650986"/>
            <a:ext cx="4647579" cy="5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40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4799244" y="69103"/>
            <a:ext cx="2758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/>
              <a:t>A </a:t>
            </a:r>
            <a:r>
              <a:rPr lang="hu-HU" sz="2000" b="1" err="1"/>
              <a:t>box-sizing</a:t>
            </a:r>
            <a:r>
              <a:rPr lang="hu-HU" sz="2000" b="1"/>
              <a:t> tulajdonság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583" y="3258856"/>
            <a:ext cx="2248095" cy="131075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36" y="3988590"/>
            <a:ext cx="2535650" cy="1857716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6762750" y="4548116"/>
            <a:ext cx="261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240+20+20+10+10=300px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436" y="2302853"/>
            <a:ext cx="2298193" cy="1658403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6762750" y="3065907"/>
            <a:ext cx="261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300+20+20+10+10=360px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31" y="2325594"/>
            <a:ext cx="4069433" cy="3513124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6999" y="756847"/>
            <a:ext cx="3269263" cy="2309060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457" y="4917448"/>
            <a:ext cx="2560542" cy="1265030"/>
          </a:xfrm>
          <a:prstGeom prst="rect">
            <a:avLst/>
          </a:prstGeom>
        </p:spPr>
      </p:pic>
      <p:sp>
        <p:nvSpPr>
          <p:cNvPr id="13" name="Szövegdoboz 12"/>
          <p:cNvSpPr txBox="1"/>
          <p:nvPr/>
        </p:nvSpPr>
        <p:spPr>
          <a:xfrm>
            <a:off x="152847" y="6488668"/>
            <a:ext cx="154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boxSizing.html</a:t>
            </a:r>
          </a:p>
        </p:txBody>
      </p:sp>
      <p:sp>
        <p:nvSpPr>
          <p:cNvPr id="14" name="Szövegdoboz 13"/>
          <p:cNvSpPr txBox="1"/>
          <p:nvPr/>
        </p:nvSpPr>
        <p:spPr>
          <a:xfrm>
            <a:off x="2803443" y="1859857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alapértelmezett</a:t>
            </a:r>
          </a:p>
        </p:txBody>
      </p:sp>
      <p:cxnSp>
        <p:nvCxnSpPr>
          <p:cNvPr id="16" name="Egyenes összekötő nyíllal 15"/>
          <p:cNvCxnSpPr/>
          <p:nvPr/>
        </p:nvCxnSpPr>
        <p:spPr>
          <a:xfrm flipH="1">
            <a:off x="2000251" y="2098295"/>
            <a:ext cx="1681446" cy="481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églalap 1"/>
          <p:cNvSpPr/>
          <p:nvPr/>
        </p:nvSpPr>
        <p:spPr>
          <a:xfrm>
            <a:off x="24620" y="451312"/>
            <a:ext cx="8594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A </a:t>
            </a:r>
            <a:r>
              <a:rPr lang="hu-HU" err="1"/>
              <a:t>box-sizing</a:t>
            </a:r>
            <a:r>
              <a:rPr lang="hu-HU"/>
              <a:t> CSS3 tulajdonsággal tudjuk megadni, hogy az adott elem szélessége hogyan kerüljön kiszámításra.</a:t>
            </a:r>
          </a:p>
          <a:p>
            <a:r>
              <a:rPr lang="hu-HU"/>
              <a:t>Az alapértelmezett beállítás </a:t>
            </a:r>
            <a:r>
              <a:rPr lang="hu-HU" b="1" err="1"/>
              <a:t>content-box</a:t>
            </a:r>
            <a:r>
              <a:rPr lang="hu-HU"/>
              <a:t>, ahol az elem szélességébe nem tartozik bele a </a:t>
            </a:r>
            <a:r>
              <a:rPr lang="hu-HU" b="1" err="1"/>
              <a:t>padding</a:t>
            </a:r>
            <a:r>
              <a:rPr lang="hu-HU"/>
              <a:t> és a </a:t>
            </a:r>
            <a:r>
              <a:rPr lang="hu-HU" b="1" err="1"/>
              <a:t>border</a:t>
            </a:r>
            <a:r>
              <a:rPr lang="hu-HU" b="1"/>
              <a:t> </a:t>
            </a:r>
            <a:r>
              <a:rPr lang="hu-HU"/>
              <a:t>értéke.</a:t>
            </a:r>
          </a:p>
        </p:txBody>
      </p:sp>
    </p:spTree>
    <p:extLst>
      <p:ext uri="{BB962C8B-B14F-4D97-AF65-F5344CB8AC3E}">
        <p14:creationId xmlns:p14="http://schemas.microsoft.com/office/powerpoint/2010/main" val="2262918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" y="133223"/>
            <a:ext cx="5646909" cy="2933954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5" y="3239276"/>
            <a:ext cx="6336126" cy="3408310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9669517" y="273269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/>
              <a:t>googleFonts.html</a:t>
            </a:r>
          </a:p>
        </p:txBody>
      </p:sp>
    </p:spTree>
    <p:extLst>
      <p:ext uri="{BB962C8B-B14F-4D97-AF65-F5344CB8AC3E}">
        <p14:creationId xmlns:p14="http://schemas.microsoft.com/office/powerpoint/2010/main" val="4187792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443530" y="5900787"/>
            <a:ext cx="608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Egy </a:t>
            </a:r>
            <a:r>
              <a:rPr lang="hu-HU" err="1">
                <a:solidFill>
                  <a:srgbClr val="FF0000"/>
                </a:solidFill>
              </a:rPr>
              <a:t>block</a:t>
            </a:r>
            <a:r>
              <a:rPr lang="hu-HU"/>
              <a:t> elem </a:t>
            </a:r>
            <a:r>
              <a:rPr lang="hu-HU">
                <a:solidFill>
                  <a:srgbClr val="FF0000"/>
                </a:solidFill>
              </a:rPr>
              <a:t>középre igazítása </a:t>
            </a:r>
            <a:r>
              <a:rPr lang="hu-HU"/>
              <a:t>egy tárolóban: </a:t>
            </a:r>
            <a:r>
              <a:rPr lang="hu-HU" b="1"/>
              <a:t>margin: 0 </a:t>
            </a:r>
            <a:r>
              <a:rPr lang="hu-HU" b="1" err="1"/>
              <a:t>auto</a:t>
            </a:r>
            <a:r>
              <a:rPr lang="hu-HU" b="1"/>
              <a:t>;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6933522" y="65049"/>
            <a:ext cx="52584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/>
              <a:t>Feladat:</a:t>
            </a:r>
          </a:p>
          <a:p>
            <a:r>
              <a:rPr lang="hu-HU"/>
              <a:t>Hozzunk létre egy </a:t>
            </a:r>
            <a:r>
              <a:rPr lang="hu-HU" b="1"/>
              <a:t>500px</a:t>
            </a:r>
            <a:r>
              <a:rPr lang="hu-HU"/>
              <a:t> széles </a:t>
            </a:r>
            <a:r>
              <a:rPr lang="hu-HU" b="1"/>
              <a:t>div</a:t>
            </a:r>
            <a:r>
              <a:rPr lang="hu-HU"/>
              <a:t> tárolót(halványkék háttérszínnel) és tegyük bele az alábbi bekezdést, a stíluslapot a leírtak szerint készítsük el:</a:t>
            </a:r>
          </a:p>
          <a:p>
            <a:r>
              <a:rPr lang="hu-HU">
                <a:solidFill>
                  <a:srgbClr val="0070C0"/>
                </a:solidFill>
              </a:rPr>
              <a:t>&lt;p&gt;Ez egy pár soros szöveg, ami a CSS doboz modellt mutatja be. A háttérszín citromsárga, </a:t>
            </a:r>
          </a:p>
          <a:p>
            <a:r>
              <a:rPr lang="hu-HU">
                <a:solidFill>
                  <a:srgbClr val="0070C0"/>
                </a:solidFill>
              </a:rPr>
              <a:t>        </a:t>
            </a:r>
            <a:r>
              <a:rPr lang="hu-HU" b="1">
                <a:solidFill>
                  <a:srgbClr val="0070C0"/>
                </a:solidFill>
              </a:rPr>
              <a:t>20 pixel </a:t>
            </a:r>
            <a:r>
              <a:rPr lang="hu-HU">
                <a:solidFill>
                  <a:srgbClr val="0070C0"/>
                </a:solidFill>
              </a:rPr>
              <a:t>a belső margó, </a:t>
            </a:r>
            <a:r>
              <a:rPr lang="hu-HU" b="1">
                <a:solidFill>
                  <a:srgbClr val="0070C0"/>
                </a:solidFill>
              </a:rPr>
              <a:t>20 pixel </a:t>
            </a:r>
            <a:r>
              <a:rPr lang="hu-HU">
                <a:solidFill>
                  <a:srgbClr val="0070C0"/>
                </a:solidFill>
              </a:rPr>
              <a:t>széles a keret sötétkék színnel és folytonos vonallal rajzolva,</a:t>
            </a:r>
          </a:p>
          <a:p>
            <a:r>
              <a:rPr lang="hu-HU">
                <a:solidFill>
                  <a:srgbClr val="0070C0"/>
                </a:solidFill>
              </a:rPr>
              <a:t>        a külső margó </a:t>
            </a:r>
            <a:r>
              <a:rPr lang="hu-HU" b="1">
                <a:solidFill>
                  <a:srgbClr val="0070C0"/>
                </a:solidFill>
              </a:rPr>
              <a:t>20 pixel </a:t>
            </a:r>
            <a:r>
              <a:rPr lang="hu-HU">
                <a:solidFill>
                  <a:srgbClr val="0070C0"/>
                </a:solidFill>
              </a:rPr>
              <a:t>széles . &lt;/p&gt;</a:t>
            </a:r>
          </a:p>
          <a:p>
            <a:endParaRPr lang="hu-HU">
              <a:solidFill>
                <a:srgbClr val="0070C0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6773559" y="2662987"/>
            <a:ext cx="496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Helyezzük a div-et az ablak közepére, a body-</a:t>
            </a:r>
            <a:r>
              <a:rPr lang="hu-HU" err="1"/>
              <a:t>nak</a:t>
            </a:r>
            <a:r>
              <a:rPr lang="hu-HU"/>
              <a:t> adjunk egy halványszűrke háttérszínt!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2" y="3477001"/>
            <a:ext cx="5874327" cy="2333637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79127" cy="4390216"/>
          </a:xfrm>
          <a:prstGeom prst="rect">
            <a:avLst/>
          </a:prstGeom>
        </p:spPr>
      </p:pic>
      <p:cxnSp>
        <p:nvCxnSpPr>
          <p:cNvPr id="8" name="Egyenes összekötő nyíllal 7"/>
          <p:cNvCxnSpPr/>
          <p:nvPr/>
        </p:nvCxnSpPr>
        <p:spPr>
          <a:xfrm flipH="1">
            <a:off x="5800436" y="6159910"/>
            <a:ext cx="18473" cy="26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/>
          <p:cNvSpPr txBox="1"/>
          <p:nvPr/>
        </p:nvSpPr>
        <p:spPr>
          <a:xfrm>
            <a:off x="4978400" y="6428509"/>
            <a:ext cx="143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függőlegesen</a:t>
            </a:r>
          </a:p>
        </p:txBody>
      </p:sp>
      <p:cxnSp>
        <p:nvCxnSpPr>
          <p:cNvPr id="12" name="Egyenes összekötő nyíllal 11"/>
          <p:cNvCxnSpPr/>
          <p:nvPr/>
        </p:nvCxnSpPr>
        <p:spPr>
          <a:xfrm>
            <a:off x="6317672" y="6159910"/>
            <a:ext cx="951346" cy="26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/>
          <p:cNvSpPr txBox="1"/>
          <p:nvPr/>
        </p:nvSpPr>
        <p:spPr>
          <a:xfrm>
            <a:off x="7141464" y="6260883"/>
            <a:ext cx="129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vízszintesen</a:t>
            </a:r>
          </a:p>
        </p:txBody>
      </p:sp>
    </p:spTree>
    <p:extLst>
      <p:ext uri="{BB962C8B-B14F-4D97-AF65-F5344CB8AC3E}">
        <p14:creationId xmlns:p14="http://schemas.microsoft.com/office/powerpoint/2010/main" val="461826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234878" y="10386"/>
            <a:ext cx="12192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/>
              <a:t>Blokkszintű és </a:t>
            </a:r>
            <a:r>
              <a:rPr lang="hu-HU" sz="2800" b="1" err="1"/>
              <a:t>inline</a:t>
            </a:r>
            <a:r>
              <a:rPr lang="hu-HU" sz="2800" b="1"/>
              <a:t> elemek</a:t>
            </a:r>
          </a:p>
          <a:p>
            <a:endParaRPr lang="hu-HU"/>
          </a:p>
          <a:p>
            <a:r>
              <a:rPr lang="hu-HU"/>
              <a:t>Ha </a:t>
            </a:r>
            <a:r>
              <a:rPr lang="hu-HU">
                <a:solidFill>
                  <a:srgbClr val="00B050"/>
                </a:solidFill>
              </a:rPr>
              <a:t>blokkszintű</a:t>
            </a:r>
            <a:r>
              <a:rPr lang="hu-HU"/>
              <a:t> elemből kettőt helyezünk el a kódban, a weboldalon a második elem tartalma már </a:t>
            </a:r>
            <a:r>
              <a:rPr lang="hu-HU" b="1" i="1"/>
              <a:t>újabb sorban jelenik meg.</a:t>
            </a:r>
          </a:p>
          <a:p>
            <a:endParaRPr lang="hu-HU"/>
          </a:p>
          <a:p>
            <a:r>
              <a:rPr lang="hu-HU"/>
              <a:t>Az </a:t>
            </a:r>
            <a:r>
              <a:rPr lang="hu-HU" err="1">
                <a:solidFill>
                  <a:srgbClr val="00B050"/>
                </a:solidFill>
              </a:rPr>
              <a:t>inline</a:t>
            </a:r>
            <a:r>
              <a:rPr lang="hu-HU">
                <a:solidFill>
                  <a:srgbClr val="00B050"/>
                </a:solidFill>
              </a:rPr>
              <a:t> </a:t>
            </a:r>
            <a:r>
              <a:rPr lang="hu-HU"/>
              <a:t>elem esetén A két elem tartalma </a:t>
            </a:r>
            <a:r>
              <a:rPr lang="hu-HU" b="1" i="1"/>
              <a:t>azonos sorban </a:t>
            </a:r>
            <a:r>
              <a:rPr lang="hu-HU"/>
              <a:t>jelenik meg, ha böngészőablakban az kifér.</a:t>
            </a:r>
          </a:p>
          <a:p>
            <a:endParaRPr lang="hu-HU"/>
          </a:p>
          <a:p>
            <a:r>
              <a:rPr lang="hu-HU" b="1"/>
              <a:t>Blokkszintű elemek</a:t>
            </a:r>
            <a:r>
              <a:rPr lang="en-US" b="1"/>
              <a:t>:</a:t>
            </a:r>
            <a:r>
              <a:rPr lang="hu-HU" b="1"/>
              <a:t> </a:t>
            </a:r>
          </a:p>
        </p:txBody>
      </p:sp>
      <p:sp>
        <p:nvSpPr>
          <p:cNvPr id="4" name="Téglalap 3"/>
          <p:cNvSpPr/>
          <p:nvPr/>
        </p:nvSpPr>
        <p:spPr>
          <a:xfrm>
            <a:off x="184403" y="3115212"/>
            <a:ext cx="2343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 </a:t>
            </a:r>
            <a:r>
              <a:rPr lang="hu-HU" b="1" err="1"/>
              <a:t>Inline</a:t>
            </a:r>
            <a:r>
              <a:rPr lang="hu-HU" b="1"/>
              <a:t> szintű</a:t>
            </a:r>
            <a:r>
              <a:rPr lang="en-US" b="1"/>
              <a:t>:</a:t>
            </a:r>
            <a:endParaRPr lang="hu-HU" b="1"/>
          </a:p>
          <a:p>
            <a:endParaRPr lang="hu-HU"/>
          </a:p>
        </p:txBody>
      </p:sp>
      <p:pic>
        <p:nvPicPr>
          <p:cNvPr id="46" name="Kép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" y="2157522"/>
            <a:ext cx="11679802" cy="903678"/>
          </a:xfrm>
          <a:prstGeom prst="rect">
            <a:avLst/>
          </a:prstGeom>
        </p:spPr>
      </p:pic>
      <p:pic>
        <p:nvPicPr>
          <p:cNvPr id="47" name="Kép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" y="3804307"/>
            <a:ext cx="11942001" cy="1978848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53304" y="6240076"/>
            <a:ext cx="11029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/>
              <a:t>Feladat: </a:t>
            </a:r>
            <a:r>
              <a:rPr lang="hu-HU"/>
              <a:t>Hozzunk létre az oldalon 2 blokk és 2 </a:t>
            </a:r>
            <a:r>
              <a:rPr lang="hu-HU" err="1"/>
              <a:t>inline</a:t>
            </a:r>
            <a:r>
              <a:rPr lang="hu-HU"/>
              <a:t> elemet, majd vizsgáljuk meg a böngésző fejlesztői eszköztárával. </a:t>
            </a:r>
          </a:p>
        </p:txBody>
      </p:sp>
      <p:sp>
        <p:nvSpPr>
          <p:cNvPr id="5" name="Téglalap 4"/>
          <p:cNvSpPr/>
          <p:nvPr/>
        </p:nvSpPr>
        <p:spPr>
          <a:xfrm>
            <a:off x="5114662" y="137910"/>
            <a:ext cx="349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4"/>
              </a:rPr>
              <a:t>https://www.w3schools.com/tags/</a:t>
            </a:r>
            <a:r>
              <a:rPr lang="hu-HU"/>
              <a:t> </a:t>
            </a:r>
          </a:p>
        </p:txBody>
      </p:sp>
      <p:sp>
        <p:nvSpPr>
          <p:cNvPr id="8" name="Ellipszis 7"/>
          <p:cNvSpPr/>
          <p:nvPr/>
        </p:nvSpPr>
        <p:spPr>
          <a:xfrm>
            <a:off x="267856" y="3934691"/>
            <a:ext cx="489527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/>
          <p:cNvSpPr/>
          <p:nvPr/>
        </p:nvSpPr>
        <p:spPr>
          <a:xfrm>
            <a:off x="2618510" y="4194954"/>
            <a:ext cx="489527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/>
          <p:cNvSpPr/>
          <p:nvPr/>
        </p:nvSpPr>
        <p:spPr>
          <a:xfrm>
            <a:off x="3870038" y="4194954"/>
            <a:ext cx="489527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3840962" y="3934691"/>
            <a:ext cx="489527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/>
          <p:cNvSpPr/>
          <p:nvPr/>
        </p:nvSpPr>
        <p:spPr>
          <a:xfrm>
            <a:off x="3839825" y="4454014"/>
            <a:ext cx="806066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/>
          <p:cNvSpPr/>
          <p:nvPr/>
        </p:nvSpPr>
        <p:spPr>
          <a:xfrm>
            <a:off x="4969164" y="4194954"/>
            <a:ext cx="849745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/>
          <p:cNvSpPr/>
          <p:nvPr/>
        </p:nvSpPr>
        <p:spPr>
          <a:xfrm>
            <a:off x="4972419" y="4428392"/>
            <a:ext cx="849745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/>
          <p:cNvSpPr/>
          <p:nvPr/>
        </p:nvSpPr>
        <p:spPr>
          <a:xfrm>
            <a:off x="7313151" y="4194954"/>
            <a:ext cx="849745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/>
          <p:cNvSpPr/>
          <p:nvPr/>
        </p:nvSpPr>
        <p:spPr>
          <a:xfrm>
            <a:off x="7355398" y="4454014"/>
            <a:ext cx="849745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8541849" y="3934691"/>
            <a:ext cx="849745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/>
          <p:cNvSpPr/>
          <p:nvPr/>
        </p:nvSpPr>
        <p:spPr>
          <a:xfrm>
            <a:off x="7270904" y="3913892"/>
            <a:ext cx="849745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/>
          <p:cNvSpPr/>
          <p:nvPr/>
        </p:nvSpPr>
        <p:spPr>
          <a:xfrm>
            <a:off x="6084453" y="4451481"/>
            <a:ext cx="849745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/>
          <p:cNvSpPr/>
          <p:nvPr/>
        </p:nvSpPr>
        <p:spPr>
          <a:xfrm>
            <a:off x="8493161" y="4451481"/>
            <a:ext cx="849745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/>
          <p:cNvSpPr/>
          <p:nvPr/>
        </p:nvSpPr>
        <p:spPr>
          <a:xfrm>
            <a:off x="9715419" y="4428392"/>
            <a:ext cx="849745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Ellipszis 23"/>
          <p:cNvSpPr/>
          <p:nvPr/>
        </p:nvSpPr>
        <p:spPr>
          <a:xfrm>
            <a:off x="10872403" y="4155917"/>
            <a:ext cx="849745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Ellipszis 24"/>
          <p:cNvSpPr/>
          <p:nvPr/>
        </p:nvSpPr>
        <p:spPr>
          <a:xfrm>
            <a:off x="10986364" y="4411010"/>
            <a:ext cx="849745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Ellipszis 25"/>
          <p:cNvSpPr/>
          <p:nvPr/>
        </p:nvSpPr>
        <p:spPr>
          <a:xfrm>
            <a:off x="2652759" y="4422667"/>
            <a:ext cx="806066" cy="2955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9"/>
          <p:cNvCxnSpPr/>
          <p:nvPr/>
        </p:nvCxnSpPr>
        <p:spPr>
          <a:xfrm flipV="1">
            <a:off x="2652759" y="3984195"/>
            <a:ext cx="884768" cy="171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églalap 26"/>
          <p:cNvSpPr/>
          <p:nvPr/>
        </p:nvSpPr>
        <p:spPr>
          <a:xfrm>
            <a:off x="6584291" y="5539265"/>
            <a:ext cx="355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>
                <a:hlinkClick r:id="rId5"/>
              </a:rPr>
              <a:t>https://developer.mozilla.org/en-US/docs/Web/HTML/Element/big</a:t>
            </a:r>
            <a:r>
              <a:rPr lang="hu-HU"/>
              <a:t> </a:t>
            </a:r>
          </a:p>
        </p:txBody>
      </p:sp>
      <p:cxnSp>
        <p:nvCxnSpPr>
          <p:cNvPr id="30" name="Egyenes összekötő 29"/>
          <p:cNvCxnSpPr/>
          <p:nvPr/>
        </p:nvCxnSpPr>
        <p:spPr>
          <a:xfrm flipV="1">
            <a:off x="6035558" y="3930558"/>
            <a:ext cx="884768" cy="171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nyíllal 28"/>
          <p:cNvCxnSpPr/>
          <p:nvPr/>
        </p:nvCxnSpPr>
        <p:spPr>
          <a:xfrm flipH="1" flipV="1">
            <a:off x="6934198" y="4061674"/>
            <a:ext cx="1186451" cy="172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/>
          <p:cNvCxnSpPr/>
          <p:nvPr/>
        </p:nvCxnSpPr>
        <p:spPr>
          <a:xfrm flipV="1">
            <a:off x="1268627" y="4669907"/>
            <a:ext cx="884768" cy="171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58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0" y="159527"/>
            <a:ext cx="1188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A HTML elemeknek lehetnek </a:t>
            </a:r>
            <a:r>
              <a:rPr lang="hu-HU" b="1"/>
              <a:t>attribútumaik</a:t>
            </a:r>
            <a:r>
              <a:rPr lang="hu-HU"/>
              <a:t>, melyek további információkat adnak az elemekhez. Az attribútumokat a </a:t>
            </a:r>
            <a:r>
              <a:rPr lang="hu-HU" i="1"/>
              <a:t>kezdőcímkében</a:t>
            </a:r>
            <a:r>
              <a:rPr lang="hu-HU"/>
              <a:t> lehet megadni, név-érték párokként, </a:t>
            </a:r>
            <a:r>
              <a:rPr lang="hu-HU" b="1"/>
              <a:t>név="érték" </a:t>
            </a:r>
            <a:r>
              <a:rPr lang="hu-HU"/>
              <a:t>formában.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1" y="1241573"/>
            <a:ext cx="9030483" cy="5616427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166254" y="805858"/>
            <a:ext cx="1011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Az attribútumok melyeket minden HTML tag-</a:t>
            </a:r>
            <a:r>
              <a:rPr lang="hu-HU" err="1"/>
              <a:t>hez</a:t>
            </a:r>
            <a:r>
              <a:rPr lang="hu-HU"/>
              <a:t> hozzá lehet rendelni </a:t>
            </a:r>
            <a:r>
              <a:rPr lang="hu-HU" b="1"/>
              <a:t>globális attribútumoknak </a:t>
            </a:r>
            <a:r>
              <a:rPr lang="hu-HU"/>
              <a:t>nevezzük.</a:t>
            </a:r>
          </a:p>
        </p:txBody>
      </p:sp>
      <p:sp>
        <p:nvSpPr>
          <p:cNvPr id="5" name="Téglalap 4"/>
          <p:cNvSpPr/>
          <p:nvPr/>
        </p:nvSpPr>
        <p:spPr>
          <a:xfrm>
            <a:off x="9308914" y="1591025"/>
            <a:ext cx="26731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>
                <a:hlinkClick r:id="rId3"/>
              </a:rPr>
              <a:t>https://www.w3schools.com/tags/ref_standardattributes.asp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375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2971800" y="155448"/>
            <a:ext cx="895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Űrlap (</a:t>
            </a:r>
            <a:r>
              <a:rPr lang="hu-HU" err="1"/>
              <a:t>form</a:t>
            </a:r>
            <a:r>
              <a:rPr lang="hu-HU"/>
              <a:t>) elemek: </a:t>
            </a:r>
            <a:r>
              <a:rPr lang="hu-HU" b="1">
                <a:hlinkClick r:id="rId2"/>
              </a:rPr>
              <a:t>https://developer.mozilla.org/en-US/docs/Web/HTML/Element/input</a:t>
            </a:r>
            <a:r>
              <a:rPr lang="hu-HU" b="1"/>
              <a:t> </a:t>
            </a:r>
          </a:p>
        </p:txBody>
      </p:sp>
      <p:sp>
        <p:nvSpPr>
          <p:cNvPr id="5" name="Téglalap 4"/>
          <p:cNvSpPr/>
          <p:nvPr/>
        </p:nvSpPr>
        <p:spPr>
          <a:xfrm>
            <a:off x="5581876" y="876038"/>
            <a:ext cx="585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3"/>
              </a:rPr>
              <a:t>https://www.w3schools.com/html/html_form_elements.asp</a:t>
            </a:r>
            <a:r>
              <a:rPr lang="hu-HU"/>
              <a:t> </a:t>
            </a:r>
          </a:p>
        </p:txBody>
      </p:sp>
      <p:sp>
        <p:nvSpPr>
          <p:cNvPr id="2" name="Téglalap 1"/>
          <p:cNvSpPr/>
          <p:nvPr/>
        </p:nvSpPr>
        <p:spPr>
          <a:xfrm>
            <a:off x="5672406" y="1808641"/>
            <a:ext cx="47286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/>
              <a:t>Magyar oldal(…nem a legfrissebb):</a:t>
            </a:r>
          </a:p>
          <a:p>
            <a:r>
              <a:rPr lang="hu-HU">
                <a:hlinkClick r:id="rId4"/>
              </a:rPr>
              <a:t>http://www.webkalap.hu/html/form/input.php</a:t>
            </a:r>
            <a:r>
              <a:rPr lang="hu-HU"/>
              <a:t> </a:t>
            </a:r>
          </a:p>
        </p:txBody>
      </p:sp>
      <p:sp>
        <p:nvSpPr>
          <p:cNvPr id="7" name="Téglalap 6"/>
          <p:cNvSpPr/>
          <p:nvPr/>
        </p:nvSpPr>
        <p:spPr>
          <a:xfrm>
            <a:off x="5320771" y="4657497"/>
            <a:ext cx="5080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/>
              <a:t>https://www.w3schools.com/css/css_colors_rgb.asp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6779491" y="3936907"/>
            <a:ext cx="161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err="1"/>
              <a:t>rgb</a:t>
            </a:r>
            <a:r>
              <a:rPr lang="hu-HU" b="1"/>
              <a:t>()  </a:t>
            </a:r>
            <a:r>
              <a:rPr lang="hu-HU"/>
              <a:t>VS</a:t>
            </a:r>
            <a:r>
              <a:rPr lang="hu-HU" b="1"/>
              <a:t> </a:t>
            </a:r>
            <a:r>
              <a:rPr lang="hu-HU" b="1" err="1"/>
              <a:t>rgba</a:t>
            </a:r>
            <a:r>
              <a:rPr lang="hu-HU" b="1"/>
              <a:t>()</a:t>
            </a:r>
          </a:p>
        </p:txBody>
      </p:sp>
      <p:sp>
        <p:nvSpPr>
          <p:cNvPr id="9" name="Szövegdoboz 8"/>
          <p:cNvSpPr txBox="1"/>
          <p:nvPr/>
        </p:nvSpPr>
        <p:spPr>
          <a:xfrm>
            <a:off x="5581876" y="3476020"/>
            <a:ext cx="377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Színskála megadása </a:t>
            </a:r>
            <a:r>
              <a:rPr lang="hu-HU" err="1"/>
              <a:t>rgb</a:t>
            </a:r>
            <a:r>
              <a:rPr lang="hu-HU"/>
              <a:t>() / </a:t>
            </a:r>
            <a:r>
              <a:rPr lang="hu-HU" err="1"/>
              <a:t>rgba</a:t>
            </a:r>
            <a:r>
              <a:rPr lang="hu-HU"/>
              <a:t>() –</a:t>
            </a:r>
            <a:r>
              <a:rPr lang="hu-HU" err="1"/>
              <a:t>val</a:t>
            </a:r>
            <a:r>
              <a:rPr lang="hu-HU"/>
              <a:t>:</a:t>
            </a:r>
          </a:p>
        </p:txBody>
      </p:sp>
      <p:sp>
        <p:nvSpPr>
          <p:cNvPr id="10" name="Téglalap 9"/>
          <p:cNvSpPr/>
          <p:nvPr/>
        </p:nvSpPr>
        <p:spPr>
          <a:xfrm>
            <a:off x="5218545" y="3168073"/>
            <a:ext cx="5430982" cy="22100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00" y="875827"/>
            <a:ext cx="3982679" cy="55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94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82297" y="73152"/>
            <a:ext cx="121097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Összehasonlítás:</a:t>
            </a:r>
          </a:p>
          <a:p>
            <a:r>
              <a:rPr lang="hu-HU" b="1"/>
              <a:t>display : </a:t>
            </a:r>
            <a:r>
              <a:rPr lang="hu-HU" b="1" err="1"/>
              <a:t>inline</a:t>
            </a:r>
            <a:r>
              <a:rPr lang="hu-HU" b="1"/>
              <a:t>; </a:t>
            </a:r>
            <a:r>
              <a:rPr lang="hu-HU" sz="1400"/>
              <a:t>Az </a:t>
            </a:r>
            <a:r>
              <a:rPr lang="hu-HU" sz="1400" err="1"/>
              <a:t>inline</a:t>
            </a:r>
            <a:r>
              <a:rPr lang="hu-HU" sz="1400"/>
              <a:t> érték hatására az elem és a testvérei vízszintesen balról jobbra lesznek elrendezve, amíg el nem fogy a vízszintes hely a szülő elemben. Ekkor új sorban balról jobbra ugyanígy folytatódnak az elemek.</a:t>
            </a:r>
          </a:p>
          <a:p>
            <a:r>
              <a:rPr lang="hu-HU" b="1"/>
              <a:t>display: </a:t>
            </a:r>
            <a:r>
              <a:rPr lang="hu-HU" b="1" err="1"/>
              <a:t>block</a:t>
            </a:r>
            <a:r>
              <a:rPr lang="hu-HU"/>
              <a:t>; </a:t>
            </a:r>
            <a:r>
              <a:rPr lang="hu-HU" sz="1400"/>
              <a:t>A </a:t>
            </a:r>
            <a:r>
              <a:rPr lang="hu-HU" sz="1400" err="1"/>
              <a:t>block</a:t>
            </a:r>
            <a:r>
              <a:rPr lang="hu-HU" sz="1400"/>
              <a:t> érték hatására az elem előtt és után sortörés </a:t>
            </a:r>
            <a:r>
              <a:rPr lang="hu-HU" sz="1400" err="1"/>
              <a:t>illesztődik</a:t>
            </a:r>
            <a:r>
              <a:rPr lang="hu-HU" sz="1400"/>
              <a:t> be.</a:t>
            </a:r>
          </a:p>
          <a:p>
            <a:pPr lvl="0"/>
            <a:r>
              <a:rPr lang="hu-HU" sz="1400"/>
              <a:t> </a:t>
            </a:r>
            <a:r>
              <a:rPr lang="hu-HU" b="1">
                <a:solidFill>
                  <a:prstClr val="black"/>
                </a:solidFill>
              </a:rPr>
              <a:t>display: </a:t>
            </a:r>
            <a:r>
              <a:rPr lang="hu-HU" b="1" err="1">
                <a:solidFill>
                  <a:prstClr val="black"/>
                </a:solidFill>
              </a:rPr>
              <a:t>inline-block</a:t>
            </a:r>
            <a:r>
              <a:rPr lang="hu-HU" b="1">
                <a:solidFill>
                  <a:prstClr val="black"/>
                </a:solidFill>
              </a:rPr>
              <a:t>; </a:t>
            </a:r>
            <a:r>
              <a:rPr lang="hu-HU" sz="1400"/>
              <a:t> A </a:t>
            </a:r>
            <a:r>
              <a:rPr lang="hu-HU" sz="1400" err="1"/>
              <a:t>inline-block</a:t>
            </a:r>
            <a:r>
              <a:rPr lang="hu-HU" sz="1400"/>
              <a:t> érték hatására az elemet soron belülinek veszi, de annak környezetét blokknak. Az elemnek adható szélesség, magasság, míg az </a:t>
            </a:r>
            <a:r>
              <a:rPr lang="hu-HU" sz="1400" err="1"/>
              <a:t>inline</a:t>
            </a:r>
            <a:r>
              <a:rPr lang="hu-HU" sz="1400"/>
              <a:t> elemnek nem!</a:t>
            </a:r>
          </a:p>
        </p:txBody>
      </p:sp>
      <p:sp>
        <p:nvSpPr>
          <p:cNvPr id="3" name="Téglalap 2"/>
          <p:cNvSpPr/>
          <p:nvPr/>
        </p:nvSpPr>
        <p:spPr>
          <a:xfrm>
            <a:off x="82297" y="2073700"/>
            <a:ext cx="3529121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200"/>
              <a:t>&lt;nav&gt;</a:t>
            </a:r>
          </a:p>
          <a:p>
            <a:pPr lvl="1"/>
            <a:r>
              <a:rPr lang="it-IT" sz="1200"/>
              <a:t> &lt;ul&gt;</a:t>
            </a:r>
          </a:p>
          <a:p>
            <a:pPr lvl="2"/>
            <a:r>
              <a:rPr lang="it-IT" sz="1200"/>
              <a:t>   &lt;li&gt;&lt;a href="#"&gt;Kezdőlap&lt;/a&gt;&lt;/li&gt;</a:t>
            </a:r>
          </a:p>
          <a:p>
            <a:pPr lvl="2"/>
            <a:r>
              <a:rPr lang="it-IT" sz="1200"/>
              <a:t>   &lt;li&gt;&lt;a href="#"&gt;Magamról&lt;/a&gt;&lt;/li&gt;</a:t>
            </a:r>
          </a:p>
          <a:p>
            <a:pPr lvl="2"/>
            <a:r>
              <a:rPr lang="it-IT" sz="1200"/>
              <a:t>   &lt;li&gt;&lt;a href="#"&gt;Hobby&lt;/a&gt;&lt;/li&gt;</a:t>
            </a:r>
          </a:p>
          <a:p>
            <a:pPr lvl="2"/>
            <a:r>
              <a:rPr lang="it-IT" sz="1200"/>
              <a:t>   &lt;li&gt;&lt;a href="#"&gt;Linkek&lt;/a&gt;&lt;/li&gt;</a:t>
            </a:r>
          </a:p>
          <a:p>
            <a:pPr lvl="1"/>
            <a:r>
              <a:rPr lang="it-IT" sz="1200"/>
              <a:t>&lt;/ul&gt;</a:t>
            </a:r>
          </a:p>
          <a:p>
            <a:r>
              <a:rPr lang="it-IT" sz="1200"/>
              <a:t>&lt;/nav&gt;</a:t>
            </a:r>
            <a:endParaRPr lang="hu-HU" sz="1200"/>
          </a:p>
        </p:txBody>
      </p:sp>
      <p:sp>
        <p:nvSpPr>
          <p:cNvPr id="6" name="Szövegdoboz 5"/>
          <p:cNvSpPr txBox="1"/>
          <p:nvPr/>
        </p:nvSpPr>
        <p:spPr>
          <a:xfrm>
            <a:off x="82297" y="1704368"/>
            <a:ext cx="19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>
                <a:solidFill>
                  <a:schemeClr val="accent6">
                    <a:lumMod val="75000"/>
                  </a:schemeClr>
                </a:solidFill>
              </a:rPr>
              <a:t>Feladat</a:t>
            </a:r>
            <a:r>
              <a:rPr lang="hu-HU"/>
              <a:t>: </a:t>
            </a:r>
            <a:r>
              <a:rPr lang="hu-HU" sz="1400"/>
              <a:t>(display.html)</a:t>
            </a:r>
          </a:p>
        </p:txBody>
      </p:sp>
      <p:sp>
        <p:nvSpPr>
          <p:cNvPr id="19" name="Téglalap 18"/>
          <p:cNvSpPr/>
          <p:nvPr/>
        </p:nvSpPr>
        <p:spPr>
          <a:xfrm>
            <a:off x="82297" y="5091311"/>
            <a:ext cx="64724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>
                <a:solidFill>
                  <a:schemeClr val="accent6">
                    <a:lumMod val="75000"/>
                  </a:schemeClr>
                </a:solidFill>
              </a:rPr>
              <a:t>Feladat:</a:t>
            </a:r>
          </a:p>
          <a:p>
            <a:r>
              <a:rPr lang="hu-HU"/>
              <a:t>Soron belüli </a:t>
            </a:r>
            <a:r>
              <a:rPr lang="hu-HU" err="1"/>
              <a:t>inline</a:t>
            </a:r>
            <a:r>
              <a:rPr lang="hu-HU"/>
              <a:t> elem (b tag) megjelenítése blokkszintű elemként:</a:t>
            </a:r>
          </a:p>
          <a:p>
            <a:endParaRPr lang="hu-HU"/>
          </a:p>
        </p:txBody>
      </p:sp>
      <p:pic>
        <p:nvPicPr>
          <p:cNvPr id="21" name="Kép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70" y="5782100"/>
            <a:ext cx="4618120" cy="723963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657" y="5323850"/>
            <a:ext cx="2251354" cy="150587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288" y="1704368"/>
            <a:ext cx="7579330" cy="349414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710" y="5307276"/>
            <a:ext cx="2547295" cy="1544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205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70"/>
            <a:ext cx="6673898" cy="4547227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93963" y="0"/>
            <a:ext cx="306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Az alap HTML oldal szerkezete: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641" y="2599376"/>
            <a:ext cx="4541914" cy="99830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641" y="627950"/>
            <a:ext cx="1836579" cy="137171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036967" y="236004"/>
            <a:ext cx="211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A VS CODE javaslata: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7174641" y="2230044"/>
            <a:ext cx="202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EMMET használata:</a:t>
            </a:r>
          </a:p>
        </p:txBody>
      </p:sp>
      <p:sp>
        <p:nvSpPr>
          <p:cNvPr id="8" name="Téglalap 7"/>
          <p:cNvSpPr/>
          <p:nvPr/>
        </p:nvSpPr>
        <p:spPr>
          <a:xfrm>
            <a:off x="7102764" y="3657716"/>
            <a:ext cx="49599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400">
                <a:solidFill>
                  <a:srgbClr val="202124"/>
                </a:solidFill>
                <a:latin typeface="arial" panose="020B0604020202020204" pitchFamily="34" charset="0"/>
              </a:rPr>
              <a:t>Az </a:t>
            </a:r>
            <a:r>
              <a:rPr lang="hu-HU" sz="1400" b="1" err="1">
                <a:solidFill>
                  <a:srgbClr val="202124"/>
                </a:solidFill>
                <a:latin typeface="arial" panose="020B0604020202020204" pitchFamily="34" charset="0"/>
              </a:rPr>
              <a:t>Emmet</a:t>
            </a:r>
            <a:r>
              <a:rPr lang="hu-HU" sz="1400">
                <a:solidFill>
                  <a:srgbClr val="202124"/>
                </a:solidFill>
                <a:latin typeface="arial" panose="020B0604020202020204" pitchFamily="34" charset="0"/>
              </a:rPr>
              <a:t> egy automatikus kódkiegészítő, ami megkönnyíti a munkát HTML és CSS dokumentumokkal, úgy hogy drasztikusan csökkenti a gépelés mennyiségét.</a:t>
            </a:r>
            <a:endParaRPr lang="hu-HU" sz="1400"/>
          </a:p>
        </p:txBody>
      </p:sp>
      <p:sp>
        <p:nvSpPr>
          <p:cNvPr id="9" name="Téglalap 8"/>
          <p:cNvSpPr/>
          <p:nvPr/>
        </p:nvSpPr>
        <p:spPr>
          <a:xfrm>
            <a:off x="3254224" y="6297760"/>
            <a:ext cx="5091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5"/>
              </a:rPr>
              <a:t>https://www.youtube.com/watch?v=mU6anWqZJcc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1009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173737" y="128016"/>
            <a:ext cx="11558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>
                <a:solidFill>
                  <a:schemeClr val="accent6">
                    <a:lumMod val="75000"/>
                  </a:schemeClr>
                </a:solidFill>
              </a:rPr>
              <a:t>Feladat: </a:t>
            </a:r>
            <a:r>
              <a:rPr lang="hu-HU" sz="1000" b="1">
                <a:solidFill>
                  <a:schemeClr val="accent6">
                    <a:lumMod val="75000"/>
                  </a:schemeClr>
                </a:solidFill>
              </a:rPr>
              <a:t>display2.html</a:t>
            </a:r>
          </a:p>
          <a:p>
            <a:r>
              <a:rPr lang="hu-HU"/>
              <a:t>Az alábbi szövegben emeljük ki a </a:t>
            </a:r>
            <a:r>
              <a:rPr lang="hu-HU" b="1" err="1"/>
              <a:t>span</a:t>
            </a:r>
            <a:r>
              <a:rPr lang="hu-HU" b="1"/>
              <a:t> </a:t>
            </a:r>
            <a:r>
              <a:rPr lang="hu-HU"/>
              <a:t>(</a:t>
            </a:r>
            <a:r>
              <a:rPr lang="hu-HU" err="1"/>
              <a:t>inline</a:t>
            </a:r>
            <a:r>
              <a:rPr lang="hu-HU"/>
              <a:t> elem) </a:t>
            </a:r>
            <a:r>
              <a:rPr lang="hu-HU" err="1"/>
              <a:t>tagek</a:t>
            </a:r>
            <a:r>
              <a:rPr lang="hu-HU"/>
              <a:t> közti szövegrészeket: hátterük legyen sárga, keretezzük be és adjunk és 100 </a:t>
            </a:r>
            <a:r>
              <a:rPr lang="hu-HU" err="1"/>
              <a:t>px</a:t>
            </a:r>
            <a:r>
              <a:rPr lang="hu-HU"/>
              <a:t> magasságot és 100px szélességet, majd vizsgáljuk meg a viselkedésüket mindhárom display tulajdonsággal (</a:t>
            </a:r>
            <a:r>
              <a:rPr lang="hu-HU" err="1"/>
              <a:t>inline</a:t>
            </a:r>
            <a:r>
              <a:rPr lang="hu-HU"/>
              <a:t>-alapértelmezett, </a:t>
            </a:r>
            <a:r>
              <a:rPr lang="hu-HU" err="1"/>
              <a:t>inline-block</a:t>
            </a:r>
            <a:r>
              <a:rPr lang="hu-HU"/>
              <a:t>, </a:t>
            </a:r>
            <a:r>
              <a:rPr lang="hu-HU" err="1"/>
              <a:t>block</a:t>
            </a:r>
            <a:r>
              <a:rPr lang="hu-HU"/>
              <a:t>) !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2428248"/>
            <a:ext cx="6724072" cy="4429752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82296" y="1416631"/>
            <a:ext cx="12053454" cy="923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hu-HU">
                <a:solidFill>
                  <a:srgbClr val="00B0F0"/>
                </a:solidFill>
              </a:rPr>
              <a:t> &lt;p&gt; A &lt;b&gt;</a:t>
            </a:r>
            <a:r>
              <a:rPr lang="hu-HU" err="1">
                <a:solidFill>
                  <a:srgbClr val="00B0F0"/>
                </a:solidFill>
              </a:rPr>
              <a:t>flexbox</a:t>
            </a:r>
            <a:r>
              <a:rPr lang="hu-HU">
                <a:solidFill>
                  <a:srgbClr val="00B0F0"/>
                </a:solidFill>
              </a:rPr>
              <a:t>&lt;/b&gt; , a &lt;</a:t>
            </a:r>
            <a:r>
              <a:rPr lang="hu-HU" err="1">
                <a:solidFill>
                  <a:srgbClr val="00B0F0"/>
                </a:solidFill>
              </a:rPr>
              <a:t>span</a:t>
            </a:r>
            <a:r>
              <a:rPr lang="hu-HU">
                <a:solidFill>
                  <a:srgbClr val="00B0F0"/>
                </a:solidFill>
              </a:rPr>
              <a:t>&gt;&lt;q&gt;rugalmas doboz&lt;/q&gt;&lt;/</a:t>
            </a:r>
            <a:r>
              <a:rPr lang="hu-HU" err="1">
                <a:solidFill>
                  <a:srgbClr val="00B0F0"/>
                </a:solidFill>
              </a:rPr>
              <a:t>span</a:t>
            </a:r>
            <a:r>
              <a:rPr lang="hu-HU">
                <a:solidFill>
                  <a:srgbClr val="00B0F0"/>
                </a:solidFill>
              </a:rPr>
              <a:t>&gt; rövidítés, a CSS3-ban bevezetett &lt;</a:t>
            </a:r>
            <a:r>
              <a:rPr lang="hu-HU" err="1">
                <a:solidFill>
                  <a:srgbClr val="00B0F0"/>
                </a:solidFill>
              </a:rPr>
              <a:t>span</a:t>
            </a:r>
            <a:r>
              <a:rPr lang="hu-HU">
                <a:solidFill>
                  <a:srgbClr val="00B0F0"/>
                </a:solidFill>
              </a:rPr>
              <a:t>&gt; elrendezési mód</a:t>
            </a:r>
          </a:p>
          <a:p>
            <a:r>
              <a:rPr lang="hu-HU">
                <a:solidFill>
                  <a:srgbClr val="00B0F0"/>
                </a:solidFill>
              </a:rPr>
              <a:t>                &lt;/</a:t>
            </a:r>
            <a:r>
              <a:rPr lang="hu-HU" err="1">
                <a:solidFill>
                  <a:srgbClr val="00B0F0"/>
                </a:solidFill>
              </a:rPr>
              <a:t>span</a:t>
            </a:r>
            <a:r>
              <a:rPr lang="hu-HU">
                <a:solidFill>
                  <a:srgbClr val="00B0F0"/>
                </a:solidFill>
              </a:rPr>
              <a:t>&gt;, amely meghatározza, hogy az elemek hogyan helyezkednek el egy oldalon, hogy kiszámíthatóan</a:t>
            </a:r>
          </a:p>
          <a:p>
            <a:r>
              <a:rPr lang="hu-HU">
                <a:solidFill>
                  <a:srgbClr val="00B0F0"/>
                </a:solidFill>
              </a:rPr>
              <a:t>                viselkedjenek a különböző képernyőméretek és eszközök mellett.&lt;/p&gt;</a:t>
            </a:r>
          </a:p>
        </p:txBody>
      </p:sp>
      <p:cxnSp>
        <p:nvCxnSpPr>
          <p:cNvPr id="10" name="Egyenes összekötő nyíllal 9"/>
          <p:cNvCxnSpPr/>
          <p:nvPr/>
        </p:nvCxnSpPr>
        <p:spPr>
          <a:xfrm flipV="1">
            <a:off x="6548582" y="2770909"/>
            <a:ext cx="701963" cy="46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/>
          <p:cNvSpPr txBox="1"/>
          <p:nvPr/>
        </p:nvSpPr>
        <p:spPr>
          <a:xfrm>
            <a:off x="7315200" y="260933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err="1"/>
              <a:t>inline</a:t>
            </a:r>
            <a:endParaRPr lang="hu-HU"/>
          </a:p>
        </p:txBody>
      </p:sp>
      <p:cxnSp>
        <p:nvCxnSpPr>
          <p:cNvPr id="13" name="Egyenes összekötő nyíllal 12"/>
          <p:cNvCxnSpPr/>
          <p:nvPr/>
        </p:nvCxnSpPr>
        <p:spPr>
          <a:xfrm>
            <a:off x="6548582" y="3722255"/>
            <a:ext cx="1071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/>
          <p:cNvSpPr txBox="1"/>
          <p:nvPr/>
        </p:nvSpPr>
        <p:spPr>
          <a:xfrm>
            <a:off x="7666418" y="35375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err="1"/>
              <a:t>inline-block</a:t>
            </a:r>
            <a:endParaRPr lang="hu-HU"/>
          </a:p>
        </p:txBody>
      </p:sp>
      <p:sp>
        <p:nvSpPr>
          <p:cNvPr id="15" name="Szövegdoboz 14"/>
          <p:cNvSpPr txBox="1"/>
          <p:nvPr/>
        </p:nvSpPr>
        <p:spPr>
          <a:xfrm>
            <a:off x="7315200" y="568960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err="1"/>
              <a:t>block</a:t>
            </a:r>
            <a:endParaRPr lang="hu-HU"/>
          </a:p>
        </p:txBody>
      </p:sp>
      <p:cxnSp>
        <p:nvCxnSpPr>
          <p:cNvPr id="17" name="Egyenes összekötő nyíllal 16"/>
          <p:cNvCxnSpPr/>
          <p:nvPr/>
        </p:nvCxnSpPr>
        <p:spPr>
          <a:xfrm>
            <a:off x="6391564" y="5763491"/>
            <a:ext cx="785091" cy="9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312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265176" y="6606374"/>
            <a:ext cx="40483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000">
                <a:hlinkClick r:id="rId2"/>
              </a:rPr>
              <a:t>https://developer.mozilla.org/en-US/docs/Web/HTML/Element/figure</a:t>
            </a:r>
            <a:r>
              <a:rPr lang="hu-HU" sz="1000"/>
              <a:t> 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4105656" y="18909"/>
            <a:ext cx="317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err="1">
                <a:solidFill>
                  <a:srgbClr val="FF0000"/>
                </a:solidFill>
              </a:rPr>
              <a:t>Figure</a:t>
            </a:r>
            <a:r>
              <a:rPr lang="hu-HU" b="1"/>
              <a:t> és a </a:t>
            </a:r>
            <a:r>
              <a:rPr lang="hu-HU" b="1" err="1">
                <a:solidFill>
                  <a:srgbClr val="FF0000"/>
                </a:solidFill>
              </a:rPr>
              <a:t>figcaption</a:t>
            </a:r>
            <a:r>
              <a:rPr lang="hu-HU" b="1"/>
              <a:t> HTML tag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4" y="418601"/>
            <a:ext cx="5906012" cy="1211685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6426662" y="460407"/>
            <a:ext cx="5258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-CSS : </a:t>
            </a:r>
            <a:r>
              <a:rPr lang="hu-HU" err="1"/>
              <a:t>background</a:t>
            </a:r>
            <a:r>
              <a:rPr lang="hu-HU"/>
              <a:t>  </a:t>
            </a:r>
            <a:r>
              <a:rPr lang="hu-HU" b="1" err="1"/>
              <a:t>opacity</a:t>
            </a:r>
            <a:r>
              <a:rPr lang="hu-HU" b="1"/>
              <a:t>/</a:t>
            </a:r>
            <a:r>
              <a:rPr lang="hu-HU" b="1" err="1"/>
              <a:t>transparency</a:t>
            </a:r>
            <a:r>
              <a:rPr lang="hu-HU" b="1"/>
              <a:t>:</a:t>
            </a:r>
          </a:p>
          <a:p>
            <a:r>
              <a:rPr lang="hu-HU">
                <a:hlinkClick r:id="rId4"/>
              </a:rPr>
              <a:t>https://www.w3schools.com/css/css_background.asp</a:t>
            </a:r>
            <a:r>
              <a:rPr lang="hu-HU"/>
              <a:t> 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265176" y="2009209"/>
            <a:ext cx="56418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/>
              <a:t>Válasszunk ki egy fotót a </a:t>
            </a:r>
            <a:r>
              <a:rPr lang="hu-HU" err="1"/>
              <a:t>Lorem</a:t>
            </a:r>
            <a:r>
              <a:rPr lang="hu-HU"/>
              <a:t> </a:t>
            </a:r>
            <a:r>
              <a:rPr lang="hu-HU" err="1"/>
              <a:t>picsum</a:t>
            </a:r>
            <a:r>
              <a:rPr lang="hu-HU"/>
              <a:t> oldalról(</a:t>
            </a:r>
            <a:r>
              <a:rPr lang="hu-HU" sz="1200" err="1"/>
              <a:t>id</a:t>
            </a:r>
            <a:r>
              <a:rPr lang="hu-HU" sz="1200"/>
              <a:t>=611</a:t>
            </a:r>
            <a:r>
              <a:rPr lang="hu-HU"/>
              <a:t>) (400px), majd valósítsuk meg a mellékelt kinézetet</a:t>
            </a:r>
          </a:p>
          <a:p>
            <a:pPr marL="285750" indent="-285750">
              <a:buFontTx/>
              <a:buChar char="-"/>
            </a:pPr>
            <a:r>
              <a:rPr lang="hu-HU"/>
              <a:t>A </a:t>
            </a:r>
            <a:r>
              <a:rPr lang="hu-HU" b="1" err="1"/>
              <a:t>content</a:t>
            </a:r>
            <a:r>
              <a:rPr lang="hu-HU"/>
              <a:t> osztályjelölővel ellátott tároló</a:t>
            </a:r>
            <a:r>
              <a:rPr lang="hu-HU" b="1"/>
              <a:t> szélessége </a:t>
            </a:r>
            <a:r>
              <a:rPr lang="hu-HU"/>
              <a:t>ne legyen nagyobb </a:t>
            </a:r>
            <a:r>
              <a:rPr lang="hu-HU" b="1"/>
              <a:t>800px</a:t>
            </a:r>
            <a:r>
              <a:rPr lang="hu-HU"/>
              <a:t>-nél</a:t>
            </a:r>
          </a:p>
          <a:p>
            <a:pPr marL="285750" indent="-285750">
              <a:buFontTx/>
              <a:buChar char="-"/>
            </a:pPr>
            <a:r>
              <a:rPr lang="hu-HU"/>
              <a:t>Helyezzük az ablak </a:t>
            </a:r>
            <a:r>
              <a:rPr lang="hu-HU" b="1"/>
              <a:t>közepére a tárolót</a:t>
            </a:r>
          </a:p>
          <a:p>
            <a:pPr marL="285750" indent="-285750">
              <a:buFontTx/>
              <a:buChar char="-"/>
            </a:pPr>
            <a:r>
              <a:rPr lang="hu-HU"/>
              <a:t>A </a:t>
            </a:r>
            <a:r>
              <a:rPr lang="hu-HU" b="1"/>
              <a:t>tárolónak</a:t>
            </a:r>
            <a:r>
              <a:rPr lang="hu-HU"/>
              <a:t> adjunk egy </a:t>
            </a:r>
            <a:r>
              <a:rPr lang="hu-HU" b="1"/>
              <a:t>keretet, háttérszínt</a:t>
            </a:r>
          </a:p>
          <a:p>
            <a:pPr marL="285750" indent="-285750">
              <a:buFontTx/>
              <a:buChar char="-"/>
            </a:pPr>
            <a:r>
              <a:rPr lang="hu-HU"/>
              <a:t>Alapszín:</a:t>
            </a:r>
            <a:r>
              <a:rPr lang="hu-HU" b="1"/>
              <a:t>  </a:t>
            </a:r>
            <a:r>
              <a:rPr lang="hu-HU" b="1" err="1"/>
              <a:t>rgb</a:t>
            </a:r>
            <a:r>
              <a:rPr lang="hu-HU" b="1"/>
              <a:t>(0, 128, 0)</a:t>
            </a:r>
          </a:p>
          <a:p>
            <a:pPr marL="285750" indent="-285750">
              <a:buFontTx/>
              <a:buChar char="-"/>
            </a:pPr>
            <a:r>
              <a:rPr lang="hu-HU"/>
              <a:t>A </a:t>
            </a:r>
            <a:r>
              <a:rPr lang="hu-HU" b="1" err="1"/>
              <a:t>figure</a:t>
            </a:r>
            <a:r>
              <a:rPr lang="hu-HU"/>
              <a:t> </a:t>
            </a:r>
            <a:r>
              <a:rPr lang="hu-HU" err="1"/>
              <a:t>tagnek</a:t>
            </a:r>
            <a:r>
              <a:rPr lang="hu-HU"/>
              <a:t> is keret és háttérszín</a:t>
            </a:r>
          </a:p>
          <a:p>
            <a:pPr marL="285750" indent="-285750">
              <a:buFontTx/>
              <a:buChar char="-"/>
            </a:pPr>
            <a:r>
              <a:rPr lang="hu-HU"/>
              <a:t>Az oldalon ugyanazt a háttérszínt használjuk mindenhol az </a:t>
            </a:r>
            <a:r>
              <a:rPr lang="hu-HU" b="1" err="1"/>
              <a:t>átteszhetőségét</a:t>
            </a:r>
            <a:r>
              <a:rPr lang="hu-HU"/>
              <a:t> változtatva</a:t>
            </a:r>
          </a:p>
          <a:p>
            <a:pPr marL="285750" indent="-285750">
              <a:buFontTx/>
              <a:buChar char="-"/>
            </a:pPr>
            <a:r>
              <a:rPr lang="hu-HU"/>
              <a:t>Ha a kép fölé visszük az egeret jelenjen meg mit ábrázol a kép</a:t>
            </a:r>
          </a:p>
          <a:p>
            <a:pPr marL="285750" indent="-285750">
              <a:buFontTx/>
              <a:buChar char="-"/>
            </a:pPr>
            <a:endParaRPr lang="hu-HU"/>
          </a:p>
          <a:p>
            <a:pPr marL="285750" indent="-285750">
              <a:buFontTx/>
              <a:buChar char="-"/>
            </a:pPr>
            <a:endParaRPr lang="hu-HU"/>
          </a:p>
        </p:txBody>
      </p:sp>
      <p:sp>
        <p:nvSpPr>
          <p:cNvPr id="16" name="Szövegdoboz 15"/>
          <p:cNvSpPr txBox="1"/>
          <p:nvPr/>
        </p:nvSpPr>
        <p:spPr>
          <a:xfrm>
            <a:off x="5807260" y="1677749"/>
            <a:ext cx="630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 Vizsgáljuk meg mi a különbség az </a:t>
            </a:r>
            <a:r>
              <a:rPr lang="hu-HU" err="1"/>
              <a:t>opacity</a:t>
            </a:r>
            <a:r>
              <a:rPr lang="hu-HU"/>
              <a:t> és </a:t>
            </a:r>
            <a:r>
              <a:rPr lang="hu-HU" err="1"/>
              <a:t>transparency</a:t>
            </a:r>
            <a:r>
              <a:rPr lang="hu-HU"/>
              <a:t> közt!</a:t>
            </a:r>
          </a:p>
        </p:txBody>
      </p:sp>
      <p:sp>
        <p:nvSpPr>
          <p:cNvPr id="17" name="Szövegdoboz 16"/>
          <p:cNvSpPr txBox="1"/>
          <p:nvPr/>
        </p:nvSpPr>
        <p:spPr>
          <a:xfrm>
            <a:off x="146304" y="1677749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/>
              <a:t>Feladat: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766" y="2542772"/>
            <a:ext cx="5584212" cy="3952062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1098103" y="1717197"/>
            <a:ext cx="1540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/>
              <a:t>opacityTransparency.html</a:t>
            </a:r>
          </a:p>
        </p:txBody>
      </p:sp>
    </p:spTree>
    <p:extLst>
      <p:ext uri="{BB962C8B-B14F-4D97-AF65-F5344CB8AC3E}">
        <p14:creationId xmlns:p14="http://schemas.microsoft.com/office/powerpoint/2010/main" val="402393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69" y="592395"/>
            <a:ext cx="5776461" cy="1386960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 flipH="1">
            <a:off x="4667250" y="104775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Árnyékolás</a:t>
            </a:r>
          </a:p>
        </p:txBody>
      </p:sp>
      <p:sp>
        <p:nvSpPr>
          <p:cNvPr id="4" name="Téglalap 3"/>
          <p:cNvSpPr/>
          <p:nvPr/>
        </p:nvSpPr>
        <p:spPr>
          <a:xfrm>
            <a:off x="198814" y="6168509"/>
            <a:ext cx="4932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3"/>
              </a:rPr>
              <a:t>https://getcssscan.com/css-box-shadow-examples</a:t>
            </a:r>
            <a:r>
              <a:rPr lang="hu-HU"/>
              <a:t> 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14" y="2218301"/>
            <a:ext cx="7178662" cy="37112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Ellipszis 5"/>
          <p:cNvSpPr/>
          <p:nvPr/>
        </p:nvSpPr>
        <p:spPr>
          <a:xfrm>
            <a:off x="3714750" y="1200150"/>
            <a:ext cx="1200150" cy="476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8" name="Egyenes összekötő nyíllal 7"/>
          <p:cNvCxnSpPr>
            <a:stCxn id="6" idx="7"/>
          </p:cNvCxnSpPr>
          <p:nvPr/>
        </p:nvCxnSpPr>
        <p:spPr>
          <a:xfrm flipV="1">
            <a:off x="4739142" y="866775"/>
            <a:ext cx="1937883" cy="40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/>
          <p:cNvSpPr txBox="1"/>
          <p:nvPr/>
        </p:nvSpPr>
        <p:spPr>
          <a:xfrm>
            <a:off x="6677025" y="62782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opcionális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0391775" y="635317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/>
              <a:t>arnyekolas.html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860" y="2851691"/>
            <a:ext cx="1524132" cy="2164268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860" y="5194835"/>
            <a:ext cx="2225233" cy="1158340"/>
          </a:xfrm>
          <a:prstGeom prst="rect">
            <a:avLst/>
          </a:prstGeom>
        </p:spPr>
      </p:pic>
      <p:sp>
        <p:nvSpPr>
          <p:cNvPr id="13" name="Szövegdoboz 12"/>
          <p:cNvSpPr txBox="1"/>
          <p:nvPr/>
        </p:nvSpPr>
        <p:spPr>
          <a:xfrm>
            <a:off x="6209140" y="1794689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/>
              <a:t>Feladat:</a:t>
            </a:r>
          </a:p>
        </p:txBody>
      </p:sp>
    </p:spTree>
    <p:extLst>
      <p:ext uri="{BB962C8B-B14F-4D97-AF65-F5344CB8AC3E}">
        <p14:creationId xmlns:p14="http://schemas.microsoft.com/office/powerpoint/2010/main" val="2772102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51" y="265020"/>
            <a:ext cx="7544454" cy="4458086"/>
          </a:xfrm>
          <a:prstGeom prst="rect">
            <a:avLst/>
          </a:prstGeom>
        </p:spPr>
      </p:pic>
      <p:cxnSp>
        <p:nvCxnSpPr>
          <p:cNvPr id="4" name="Egyenes összekötő 3"/>
          <p:cNvCxnSpPr/>
          <p:nvPr/>
        </p:nvCxnSpPr>
        <p:spPr>
          <a:xfrm flipV="1">
            <a:off x="714703" y="1093076"/>
            <a:ext cx="1797269" cy="8303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>
            <a:off x="830317" y="756745"/>
            <a:ext cx="1734207" cy="1072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/>
          <p:cNvCxnSpPr/>
          <p:nvPr/>
        </p:nvCxnSpPr>
        <p:spPr>
          <a:xfrm>
            <a:off x="3090041" y="1460938"/>
            <a:ext cx="1324304" cy="1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/>
          <p:cNvSpPr txBox="1"/>
          <p:nvPr/>
        </p:nvSpPr>
        <p:spPr>
          <a:xfrm>
            <a:off x="4319752" y="1276272"/>
            <a:ext cx="85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err="1"/>
              <a:t>flexbox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8787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0" y="112154"/>
            <a:ext cx="1204264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/>
              <a:t>Pozicionálások:</a:t>
            </a:r>
            <a:br>
              <a:rPr lang="hu-HU" sz="2000" b="1"/>
            </a:br>
            <a:r>
              <a:rPr lang="hu-HU" sz="2000" b="1"/>
              <a:t>CSS pozíció (abszolút, relatív, rögzített, statikus, ragadós)</a:t>
            </a:r>
          </a:p>
          <a:p>
            <a:r>
              <a:rPr lang="hu-HU"/>
              <a:t>A CSS </a:t>
            </a:r>
            <a:r>
              <a:rPr lang="hu-HU" err="1"/>
              <a:t>position</a:t>
            </a:r>
            <a:r>
              <a:rPr lang="hu-HU"/>
              <a:t> segítségével egy elem pozícióját állíthatjuk be, azaz azt, hogy hogyan legyen meghatározva a helyzete. Megadhatjuk a konkrétan a helyzetét, viszonyíthatjuk más elemhez, de akár rögzíthetjük a képernyő egy adott pontjára is.</a:t>
            </a:r>
          </a:p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2" y="1389793"/>
            <a:ext cx="4229467" cy="2194750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2407920" y="2017625"/>
            <a:ext cx="8766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Először meg kell határoznunk az elemek </a:t>
            </a:r>
            <a:r>
              <a:rPr lang="hu-HU" b="1"/>
              <a:t>pozícionálásának módját</a:t>
            </a:r>
            <a:r>
              <a:rPr lang="hu-HU"/>
              <a:t>, majd meg kell adnunk, hogy jobbra, balra, alulra vagy </a:t>
            </a:r>
            <a:r>
              <a:rPr lang="hu-HU" err="1"/>
              <a:t>felülre</a:t>
            </a:r>
            <a:r>
              <a:rPr lang="hu-HU"/>
              <a:t> szeretnénk őket igazítani. Először mindig a </a:t>
            </a:r>
            <a:r>
              <a:rPr lang="hu-HU" b="1" err="1"/>
              <a:t>position</a:t>
            </a:r>
            <a:r>
              <a:rPr lang="hu-HU" b="1"/>
              <a:t> típusát </a:t>
            </a:r>
            <a:r>
              <a:rPr lang="hu-HU"/>
              <a:t>kell megadni, mert anélkül nem működik az iránymeghatározás.</a:t>
            </a:r>
          </a:p>
          <a:p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2" y="4037695"/>
            <a:ext cx="5786971" cy="24140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849" y="3657600"/>
            <a:ext cx="5747257" cy="27941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331" y="5091939"/>
            <a:ext cx="2400508" cy="3048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343" y="5554447"/>
            <a:ext cx="2164268" cy="28196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0724" y="5554447"/>
            <a:ext cx="1821338" cy="777307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10162697" y="5039401"/>
            <a:ext cx="2022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/>
              <a:t>alapértelmezett </a:t>
            </a:r>
            <a:r>
              <a:rPr lang="hu-HU" sz="1400" err="1"/>
              <a:t>poziciója</a:t>
            </a:r>
            <a:endParaRPr lang="hu-HU" sz="1400"/>
          </a:p>
        </p:txBody>
      </p:sp>
    </p:spTree>
    <p:extLst>
      <p:ext uri="{BB962C8B-B14F-4D97-AF65-F5344CB8AC3E}">
        <p14:creationId xmlns:p14="http://schemas.microsoft.com/office/powerpoint/2010/main" val="2468799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6" y="200246"/>
            <a:ext cx="5783266" cy="27258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49" y="81742"/>
            <a:ext cx="5802980" cy="31234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62" y="3205159"/>
            <a:ext cx="5328233" cy="3254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612" y="3278051"/>
            <a:ext cx="5713059" cy="3181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684" y="5221960"/>
            <a:ext cx="4961260" cy="538395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7583055" y="1939636"/>
            <a:ext cx="429490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err="1"/>
              <a:t>Megj.Ahhoz,h</a:t>
            </a:r>
            <a:r>
              <a:rPr lang="hu-HU" sz="1200"/>
              <a:t>  a szülőhöz tudjuk igazítani, a szülő relatív pozicionálású kell h legyen!</a:t>
            </a:r>
          </a:p>
        </p:txBody>
      </p:sp>
    </p:spTree>
    <p:extLst>
      <p:ext uri="{BB962C8B-B14F-4D97-AF65-F5344CB8AC3E}">
        <p14:creationId xmlns:p14="http://schemas.microsoft.com/office/powerpoint/2010/main" val="4226003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01168" y="164592"/>
            <a:ext cx="427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/>
              <a:t>Feladat: </a:t>
            </a:r>
            <a:r>
              <a:rPr lang="hu-HU"/>
              <a:t>Valósítsuk meg az alábbi kinézetet!</a:t>
            </a:r>
          </a:p>
        </p:txBody>
      </p:sp>
      <p:sp>
        <p:nvSpPr>
          <p:cNvPr id="15" name="Szövegdoboz 14"/>
          <p:cNvSpPr txBox="1"/>
          <p:nvPr/>
        </p:nvSpPr>
        <p:spPr>
          <a:xfrm flipH="1">
            <a:off x="10325100" y="164592"/>
            <a:ext cx="162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/>
              <a:t>relative.html</a:t>
            </a:r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569" y="2152072"/>
            <a:ext cx="5914712" cy="4665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Szövegdoboz 16"/>
          <p:cNvSpPr txBox="1"/>
          <p:nvPr/>
        </p:nvSpPr>
        <p:spPr>
          <a:xfrm>
            <a:off x="134493" y="3178907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/>
              <a:t>Feladat:</a:t>
            </a:r>
          </a:p>
        </p:txBody>
      </p:sp>
      <p:sp>
        <p:nvSpPr>
          <p:cNvPr id="19" name="Szövegdoboz 18"/>
          <p:cNvSpPr txBox="1"/>
          <p:nvPr/>
        </p:nvSpPr>
        <p:spPr>
          <a:xfrm flipH="1">
            <a:off x="10325100" y="1295193"/>
            <a:ext cx="162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/>
              <a:t>pozicionalas.html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565685"/>
            <a:ext cx="3308426" cy="2613222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872" y="696841"/>
            <a:ext cx="1623201" cy="975445"/>
          </a:xfrm>
          <a:prstGeom prst="rect">
            <a:avLst/>
          </a:prstGeom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93" y="3631674"/>
            <a:ext cx="7475868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95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4" y="1862667"/>
            <a:ext cx="4412362" cy="998307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177801" y="338667"/>
            <a:ext cx="706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/>
              <a:t>Feladat:</a:t>
            </a:r>
            <a:br>
              <a:rPr lang="hu-HU"/>
            </a:br>
            <a:r>
              <a:rPr lang="hu-HU"/>
              <a:t>Adott 3 kép, mely ábrázolja a következőket: mező, tó, kacsa.</a:t>
            </a:r>
            <a:br>
              <a:rPr lang="hu-HU"/>
            </a:br>
            <a:r>
              <a:rPr lang="hu-HU"/>
              <a:t> CSS-</a:t>
            </a:r>
            <a:r>
              <a:rPr lang="hu-HU" err="1"/>
              <a:t>ben</a:t>
            </a:r>
            <a:r>
              <a:rPr lang="hu-HU"/>
              <a:t> valósítsuk meg pozicionálással a mellékelt ábrát!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78" y="3461644"/>
            <a:ext cx="3924640" cy="3414056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482600" y="3437467"/>
            <a:ext cx="251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/>
              <a:t>Feladat (</a:t>
            </a:r>
            <a:r>
              <a:rPr lang="hu-HU"/>
              <a:t>font </a:t>
            </a:r>
            <a:r>
              <a:rPr lang="hu-HU" err="1"/>
              <a:t>awesome</a:t>
            </a:r>
            <a:r>
              <a:rPr lang="hu-HU" b="1"/>
              <a:t>):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5089236" y="6225309"/>
            <a:ext cx="1666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/>
              <a:t>realative_absolute.html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4922982" y="1616364"/>
            <a:ext cx="910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/>
              <a:t>zindex.html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553" y="92751"/>
            <a:ext cx="4100945" cy="3854129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864" y="4922352"/>
            <a:ext cx="2110923" cy="1935648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7601527" y="4433455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/>
              <a:t>Feladat:</a:t>
            </a:r>
          </a:p>
        </p:txBody>
      </p:sp>
    </p:spTree>
    <p:extLst>
      <p:ext uri="{BB962C8B-B14F-4D97-AF65-F5344CB8AC3E}">
        <p14:creationId xmlns:p14="http://schemas.microsoft.com/office/powerpoint/2010/main" val="1717408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797150" cy="220749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07491"/>
            <a:ext cx="7153220" cy="182171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321" y="2554798"/>
            <a:ext cx="6429679" cy="287811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920" y="484204"/>
            <a:ext cx="4671465" cy="952583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23" y="5432912"/>
            <a:ext cx="6615858" cy="1238055"/>
          </a:xfrm>
          <a:prstGeom prst="rect">
            <a:avLst/>
          </a:prstGeom>
        </p:spPr>
      </p:pic>
      <p:cxnSp>
        <p:nvCxnSpPr>
          <p:cNvPr id="10" name="Egyenes összekötő 9"/>
          <p:cNvCxnSpPr/>
          <p:nvPr/>
        </p:nvCxnSpPr>
        <p:spPr>
          <a:xfrm flipV="1">
            <a:off x="7906327" y="720436"/>
            <a:ext cx="720437" cy="92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32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04" y="480799"/>
            <a:ext cx="5616427" cy="4252328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5111533" y="296133"/>
            <a:ext cx="5309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3"/>
              </a:rPr>
              <a:t>https://www.w3schools.com/css/css3_animations.asp</a:t>
            </a:r>
            <a:r>
              <a:rPr lang="hu-HU"/>
              <a:t> 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91" y="4917793"/>
            <a:ext cx="10059272" cy="126503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729" y="1533797"/>
            <a:ext cx="3627434" cy="303302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Szövegdoboz 5"/>
          <p:cNvSpPr txBox="1"/>
          <p:nvPr/>
        </p:nvSpPr>
        <p:spPr>
          <a:xfrm>
            <a:off x="10837949" y="167178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0%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10720929" y="204111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100%</a:t>
            </a:r>
          </a:p>
        </p:txBody>
      </p:sp>
      <p:cxnSp>
        <p:nvCxnSpPr>
          <p:cNvPr id="9" name="Egyenes összekötő nyíllal 8"/>
          <p:cNvCxnSpPr>
            <a:endCxn id="6" idx="1"/>
          </p:cNvCxnSpPr>
          <p:nvPr/>
        </p:nvCxnSpPr>
        <p:spPr>
          <a:xfrm flipV="1">
            <a:off x="9559636" y="1856449"/>
            <a:ext cx="127831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>
            <a:endCxn id="7" idx="1"/>
          </p:cNvCxnSpPr>
          <p:nvPr/>
        </p:nvCxnSpPr>
        <p:spPr>
          <a:xfrm>
            <a:off x="9652000" y="2225781"/>
            <a:ext cx="1068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2273981" y="6343476"/>
            <a:ext cx="6078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>
                <a:hlinkClick r:id="rId6"/>
              </a:rPr>
              <a:t>https://developer.mozilla.org/en-US/docs/Web/CSS/animation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52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doboz 9"/>
          <p:cNvSpPr txBox="1"/>
          <p:nvPr/>
        </p:nvSpPr>
        <p:spPr>
          <a:xfrm>
            <a:off x="2661879" y="139959"/>
            <a:ext cx="5776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/>
              <a:t>Egyszerű HTML dokumentum –fejlesztői </a:t>
            </a:r>
            <a:r>
              <a:rPr lang="hu-HU" sz="2000" b="1" err="1"/>
              <a:t>környezetek</a:t>
            </a:r>
            <a:endParaRPr lang="hu-HU" sz="2000" b="1"/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31" y="495441"/>
            <a:ext cx="8511207" cy="4077651"/>
          </a:xfrm>
          <a:prstGeom prst="rect">
            <a:avLst/>
          </a:prstGeom>
        </p:spPr>
      </p:pic>
      <p:sp>
        <p:nvSpPr>
          <p:cNvPr id="12" name="Téglalap 11"/>
          <p:cNvSpPr/>
          <p:nvPr/>
        </p:nvSpPr>
        <p:spPr>
          <a:xfrm>
            <a:off x="405384" y="4617720"/>
            <a:ext cx="11207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i="1">
                <a:solidFill>
                  <a:srgbClr val="00B050"/>
                </a:solidFill>
              </a:rPr>
              <a:t>A </a:t>
            </a:r>
            <a:r>
              <a:rPr lang="hu-HU" i="1" err="1">
                <a:solidFill>
                  <a:srgbClr val="00B050"/>
                </a:solidFill>
              </a:rPr>
              <a:t>head</a:t>
            </a:r>
            <a:r>
              <a:rPr lang="hu-HU" i="1">
                <a:solidFill>
                  <a:srgbClr val="00B050"/>
                </a:solidFill>
              </a:rPr>
              <a:t> részbe </a:t>
            </a:r>
            <a:r>
              <a:rPr lang="hu-HU"/>
              <a:t>a weblaphoz hozzáadott járulékos információkat adjuk meg, mint az oldal címe (</a:t>
            </a:r>
            <a:r>
              <a:rPr lang="hu-HU" b="1" err="1"/>
              <a:t>title</a:t>
            </a:r>
            <a:r>
              <a:rPr lang="hu-HU"/>
              <a:t>) ami a böngészőfüleken jelenik, meg a karakter kódolása (</a:t>
            </a:r>
            <a:r>
              <a:rPr lang="hu-HU" b="1" err="1"/>
              <a:t>charset</a:t>
            </a:r>
            <a:r>
              <a:rPr lang="hu-HU"/>
              <a:t>), stb. </a:t>
            </a:r>
            <a:br>
              <a:rPr lang="en-US"/>
            </a:br>
            <a:r>
              <a:rPr lang="hu-HU" i="1">
                <a:solidFill>
                  <a:srgbClr val="00B050"/>
                </a:solidFill>
              </a:rPr>
              <a:t>A body elemek között </a:t>
            </a:r>
            <a:r>
              <a:rPr lang="hu-HU"/>
              <a:t>adjuk meg magát a weboldalt, azt aminek a böngészőben meg kell jelennie. </a:t>
            </a:r>
          </a:p>
        </p:txBody>
      </p:sp>
    </p:spTree>
    <p:extLst>
      <p:ext uri="{BB962C8B-B14F-4D97-AF65-F5344CB8AC3E}">
        <p14:creationId xmlns:p14="http://schemas.microsoft.com/office/powerpoint/2010/main" val="186155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3425" cy="6640012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210" y="101677"/>
            <a:ext cx="4820323" cy="1124107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777" y="1225784"/>
            <a:ext cx="2489597" cy="22590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églalap 4"/>
          <p:cNvSpPr/>
          <p:nvPr/>
        </p:nvSpPr>
        <p:spPr>
          <a:xfrm>
            <a:off x="5418210" y="52236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/>
              <a:t>A gyökérelem számára megadhatunk egy tulajdonságot, amely </a:t>
            </a:r>
            <a:r>
              <a:rPr lang="hu-HU" b="1"/>
              <a:t>az oldal nyelvét </a:t>
            </a:r>
            <a:r>
              <a:rPr lang="hu-HU"/>
              <a:t>fogja tartalmazni</a:t>
            </a:r>
            <a:r>
              <a:rPr lang="en-US"/>
              <a:t>. </a:t>
            </a:r>
            <a:r>
              <a:rPr lang="hu-HU"/>
              <a:t>Ez a „</a:t>
            </a:r>
            <a:r>
              <a:rPr lang="hu-HU" b="1" err="1">
                <a:solidFill>
                  <a:srgbClr val="00B050"/>
                </a:solidFill>
              </a:rPr>
              <a:t>lang</a:t>
            </a:r>
            <a:r>
              <a:rPr lang="hu-HU"/>
              <a:t>” tulajdonság.</a:t>
            </a:r>
          </a:p>
          <a:p>
            <a:r>
              <a:rPr lang="hu-HU"/>
              <a:t>Értéke a nemzetköz nyelvi szabványban megadott egyik nyelv lehet (iso-639)</a:t>
            </a:r>
            <a:r>
              <a:rPr lang="en-US"/>
              <a:t>:</a:t>
            </a:r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958" y="6304318"/>
            <a:ext cx="2072748" cy="505232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1984248" y="2011680"/>
            <a:ext cx="5072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A HTML elemek hierarchikusan helyezkednek el, vannak </a:t>
            </a:r>
            <a:r>
              <a:rPr lang="hu-HU" b="1"/>
              <a:t>szülő</a:t>
            </a:r>
            <a:r>
              <a:rPr lang="hu-HU"/>
              <a:t> és </a:t>
            </a:r>
            <a:r>
              <a:rPr lang="hu-HU" b="1"/>
              <a:t>gyerekelemek</a:t>
            </a:r>
            <a:r>
              <a:rPr lang="hu-HU"/>
              <a:t>, s </a:t>
            </a:r>
            <a:r>
              <a:rPr lang="hu-HU" b="1"/>
              <a:t>testvérelemek</a:t>
            </a:r>
            <a:r>
              <a:rPr lang="hu-HU"/>
              <a:t> is.</a:t>
            </a:r>
          </a:p>
          <a:p>
            <a:endParaRPr lang="hu-HU"/>
          </a:p>
        </p:txBody>
      </p:sp>
      <p:sp>
        <p:nvSpPr>
          <p:cNvPr id="8" name="Téglalap 7"/>
          <p:cNvSpPr/>
          <p:nvPr/>
        </p:nvSpPr>
        <p:spPr>
          <a:xfrm>
            <a:off x="4389120" y="3553974"/>
            <a:ext cx="7701189" cy="1477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hu-HU"/>
              <a:t>A </a:t>
            </a:r>
            <a:r>
              <a:rPr lang="hu-HU" b="1"/>
              <a:t>gyökérelemek</a:t>
            </a:r>
            <a:r>
              <a:rPr lang="hu-HU"/>
              <a:t> olyan átfogó elemek, amelyek az összes többi HTML-elemet tartalmazzák.</a:t>
            </a:r>
          </a:p>
          <a:p>
            <a:r>
              <a:rPr lang="hu-HU"/>
              <a:t>Ezek </a:t>
            </a:r>
            <a:r>
              <a:rPr lang="hu-HU">
                <a:solidFill>
                  <a:srgbClr val="C00000"/>
                </a:solidFill>
              </a:rPr>
              <a:t>minden HTML oldalon megtalálhatóak.</a:t>
            </a:r>
          </a:p>
          <a:p>
            <a:r>
              <a:rPr lang="hu-HU"/>
              <a:t>Valójában </a:t>
            </a:r>
            <a:r>
              <a:rPr lang="hu-HU" err="1"/>
              <a:t>elhagyhatóak</a:t>
            </a:r>
            <a:r>
              <a:rPr lang="hu-HU"/>
              <a:t>, de ha ezt tesszük egyes alkalmazások nem fogják felismerni, vagy nem megfelelően fogják kezelni a dokumentumot.</a:t>
            </a:r>
          </a:p>
        </p:txBody>
      </p:sp>
    </p:spTree>
    <p:extLst>
      <p:ext uri="{BB962C8B-B14F-4D97-AF65-F5344CB8AC3E}">
        <p14:creationId xmlns:p14="http://schemas.microsoft.com/office/powerpoint/2010/main" val="159070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0" y="0"/>
            <a:ext cx="121920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/>
              <a:t>Meta elemek</a:t>
            </a:r>
          </a:p>
          <a:p>
            <a:endParaRPr lang="hu-HU"/>
          </a:p>
          <a:p>
            <a:r>
              <a:rPr lang="hu-HU"/>
              <a:t>A </a:t>
            </a:r>
            <a:r>
              <a:rPr lang="hu-HU" err="1"/>
              <a:t>meta</a:t>
            </a:r>
            <a:r>
              <a:rPr lang="hu-HU"/>
              <a:t> szót a magyarban összetett szavakban szoktuk használni és valaminek a módosulását jelöli.</a:t>
            </a:r>
          </a:p>
          <a:p>
            <a:endParaRPr lang="hu-HU"/>
          </a:p>
          <a:p>
            <a:r>
              <a:rPr lang="hu-HU"/>
              <a:t>A HTML-be is hasonló a szerepe. A weboldalnak vannak olyan tulajdonságai amik közvetlenül nem jelennek meg a weblapon, de hatással vannak arra, módosítják. Ezeket a tulajdonságokat a </a:t>
            </a:r>
            <a:r>
              <a:rPr lang="hu-HU" b="1" err="1">
                <a:solidFill>
                  <a:srgbClr val="00B0F0"/>
                </a:solidFill>
              </a:rPr>
              <a:t>meta</a:t>
            </a:r>
            <a:r>
              <a:rPr lang="hu-HU"/>
              <a:t> elemmel adjuk meg. A</a:t>
            </a:r>
            <a:r>
              <a:rPr lang="hu-HU">
                <a:solidFill>
                  <a:srgbClr val="FF0000"/>
                </a:solidFill>
              </a:rPr>
              <a:t> </a:t>
            </a:r>
            <a:r>
              <a:rPr lang="hu-HU" err="1">
                <a:solidFill>
                  <a:srgbClr val="FF0000"/>
                </a:solidFill>
              </a:rPr>
              <a:t>meta</a:t>
            </a:r>
            <a:r>
              <a:rPr lang="hu-HU">
                <a:solidFill>
                  <a:srgbClr val="FF0000"/>
                </a:solidFill>
              </a:rPr>
              <a:t> </a:t>
            </a:r>
            <a:r>
              <a:rPr lang="hu-HU"/>
              <a:t>elemet</a:t>
            </a:r>
            <a:r>
              <a:rPr lang="hu-HU">
                <a:solidFill>
                  <a:srgbClr val="FF0000"/>
                </a:solidFill>
              </a:rPr>
              <a:t> mindig a </a:t>
            </a:r>
            <a:r>
              <a:rPr lang="hu-HU" b="1" err="1">
                <a:solidFill>
                  <a:srgbClr val="FF0000"/>
                </a:solidFill>
              </a:rPr>
              <a:t>head</a:t>
            </a:r>
            <a:r>
              <a:rPr lang="hu-HU">
                <a:solidFill>
                  <a:srgbClr val="FF0000"/>
                </a:solidFill>
              </a:rPr>
              <a:t> elemek között adjuk meg. </a:t>
            </a:r>
            <a:r>
              <a:rPr lang="hu-HU"/>
              <a:t>Több dologra is használjuk, ezért a </a:t>
            </a:r>
            <a:r>
              <a:rPr lang="hu-HU" err="1"/>
              <a:t>meta</a:t>
            </a:r>
            <a:r>
              <a:rPr lang="hu-HU"/>
              <a:t> elemnél attribútumokkal adjuk meg éppen mire szeretnénk használni.</a:t>
            </a:r>
          </a:p>
          <a:p>
            <a:endParaRPr lang="hu-HU"/>
          </a:p>
          <a:p>
            <a:r>
              <a:rPr lang="hu-HU"/>
              <a:t>A </a:t>
            </a:r>
            <a:r>
              <a:rPr lang="hu-HU" err="1"/>
              <a:t>meta</a:t>
            </a:r>
            <a:r>
              <a:rPr lang="hu-HU"/>
              <a:t> elemek a „</a:t>
            </a:r>
            <a:r>
              <a:rPr lang="hu-HU" b="1" err="1">
                <a:solidFill>
                  <a:srgbClr val="00B050"/>
                </a:solidFill>
              </a:rPr>
              <a:t>meta</a:t>
            </a:r>
            <a:r>
              <a:rPr lang="hu-HU"/>
              <a:t>” névvel kezdődnek: 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2739211"/>
            <a:ext cx="7279082" cy="1794689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35" y="2512914"/>
            <a:ext cx="4686706" cy="3734124"/>
          </a:xfrm>
          <a:prstGeom prst="rect">
            <a:avLst/>
          </a:prstGeom>
        </p:spPr>
      </p:pic>
      <p:cxnSp>
        <p:nvCxnSpPr>
          <p:cNvPr id="4" name="Egyenes összekötő 3"/>
          <p:cNvCxnSpPr/>
          <p:nvPr/>
        </p:nvCxnSpPr>
        <p:spPr>
          <a:xfrm>
            <a:off x="7370522" y="4886036"/>
            <a:ext cx="4008678" cy="4987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V="1">
            <a:off x="7370522" y="4802909"/>
            <a:ext cx="4008678" cy="6650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églalap 2"/>
          <p:cNvSpPr/>
          <p:nvPr/>
        </p:nvSpPr>
        <p:spPr>
          <a:xfrm>
            <a:off x="173159" y="6144554"/>
            <a:ext cx="6533392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hu-HU" b="1">
                <a:solidFill>
                  <a:srgbClr val="202124"/>
                </a:solidFill>
                <a:latin typeface="arial" panose="020B0604020202020204" pitchFamily="34" charset="0"/>
              </a:rPr>
              <a:t>SEO</a:t>
            </a:r>
            <a:r>
              <a:rPr lang="hu-HU">
                <a:solidFill>
                  <a:srgbClr val="202124"/>
                </a:solidFill>
                <a:latin typeface="arial" panose="020B0604020202020204" pitchFamily="34" charset="0"/>
              </a:rPr>
              <a:t> = </a:t>
            </a:r>
            <a:r>
              <a:rPr lang="hu-HU" err="1"/>
              <a:t>Search</a:t>
            </a:r>
            <a:r>
              <a:rPr lang="hu-HU"/>
              <a:t> </a:t>
            </a:r>
            <a:r>
              <a:rPr lang="hu-HU" err="1"/>
              <a:t>Engine</a:t>
            </a:r>
            <a:r>
              <a:rPr lang="hu-HU"/>
              <a:t> </a:t>
            </a:r>
            <a:r>
              <a:rPr lang="hu-HU" err="1"/>
              <a:t>Optimization</a:t>
            </a:r>
            <a:r>
              <a:rPr lang="hu-HU"/>
              <a:t>- </a:t>
            </a:r>
            <a:r>
              <a:rPr lang="hu-HU">
                <a:solidFill>
                  <a:srgbClr val="202124"/>
                </a:solidFill>
                <a:latin typeface="arial" panose="020B0604020202020204" pitchFamily="34" charset="0"/>
              </a:rPr>
              <a:t>(keresőmotor optimalizálás)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006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doboz 8"/>
          <p:cNvSpPr txBox="1"/>
          <p:nvPr/>
        </p:nvSpPr>
        <p:spPr>
          <a:xfrm>
            <a:off x="2192129" y="96020"/>
            <a:ext cx="6596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/>
              <a:t>A legfontosabb </a:t>
            </a:r>
            <a:r>
              <a:rPr lang="hu-HU" sz="2800" b="1"/>
              <a:t>Meta</a:t>
            </a:r>
            <a:r>
              <a:rPr lang="hu-HU" sz="2800"/>
              <a:t> </a:t>
            </a:r>
            <a:r>
              <a:rPr lang="hu-HU" sz="2800" err="1"/>
              <a:t>tagek</a:t>
            </a:r>
            <a:r>
              <a:rPr lang="hu-HU" sz="2800"/>
              <a:t>, miért fontosak?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166254" y="766618"/>
            <a:ext cx="119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/>
              <a:t>SEO</a:t>
            </a:r>
            <a:r>
              <a:rPr lang="hu-HU"/>
              <a:t> =</a:t>
            </a:r>
            <a:r>
              <a:rPr lang="hu-HU" err="1"/>
              <a:t>Search</a:t>
            </a:r>
            <a:r>
              <a:rPr lang="hu-HU"/>
              <a:t> </a:t>
            </a:r>
            <a:r>
              <a:rPr lang="hu-HU" err="1"/>
              <a:t>Engine</a:t>
            </a:r>
            <a:r>
              <a:rPr lang="hu-HU"/>
              <a:t> </a:t>
            </a:r>
            <a:r>
              <a:rPr lang="hu-HU" err="1"/>
              <a:t>Optimization</a:t>
            </a:r>
            <a:r>
              <a:rPr lang="hu-HU"/>
              <a:t> – keresőoptimalizálás: minél jobb helyezés elérése egy adott kulcskifejezésre a találati listán.</a:t>
            </a:r>
          </a:p>
        </p:txBody>
      </p:sp>
      <p:sp>
        <p:nvSpPr>
          <p:cNvPr id="12" name="Téglalap 11"/>
          <p:cNvSpPr/>
          <p:nvPr/>
        </p:nvSpPr>
        <p:spPr>
          <a:xfrm>
            <a:off x="166254" y="128332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err="1"/>
              <a:t>Title</a:t>
            </a:r>
            <a:r>
              <a:rPr lang="hu-HU"/>
              <a:t> tag</a:t>
            </a:r>
          </a:p>
          <a:p>
            <a:pPr marL="342900" indent="-342900">
              <a:buFont typeface="+mj-lt"/>
              <a:buAutoNum type="arabicPeriod"/>
            </a:pPr>
            <a:r>
              <a:rPr lang="hu-HU"/>
              <a:t>Meta </a:t>
            </a:r>
            <a:r>
              <a:rPr lang="hu-HU" err="1"/>
              <a:t>description</a:t>
            </a:r>
            <a:endParaRPr lang="hu-HU"/>
          </a:p>
          <a:p>
            <a:pPr marL="342900" indent="-342900">
              <a:buFont typeface="+mj-lt"/>
              <a:buAutoNum type="arabicPeriod"/>
            </a:pPr>
            <a:r>
              <a:rPr lang="hu-HU" err="1"/>
              <a:t>Canonical</a:t>
            </a:r>
            <a:r>
              <a:rPr lang="hu-HU"/>
              <a:t> Tag</a:t>
            </a:r>
          </a:p>
          <a:p>
            <a:pPr marL="342900" indent="-342900">
              <a:buFont typeface="+mj-lt"/>
              <a:buAutoNum type="arabicPeriod"/>
            </a:pPr>
            <a:r>
              <a:rPr lang="hu-HU" err="1"/>
              <a:t>Alternative</a:t>
            </a:r>
            <a:r>
              <a:rPr lang="hu-HU"/>
              <a:t> text (Alt) Tag</a:t>
            </a:r>
          </a:p>
          <a:p>
            <a:pPr marL="342900" indent="-342900">
              <a:buFont typeface="+mj-lt"/>
              <a:buAutoNum type="arabicPeriod"/>
            </a:pPr>
            <a:r>
              <a:rPr lang="hu-HU" err="1"/>
              <a:t>Robots</a:t>
            </a:r>
            <a:r>
              <a:rPr lang="hu-HU"/>
              <a:t> </a:t>
            </a:r>
            <a:r>
              <a:rPr lang="hu-HU" err="1"/>
              <a:t>meta</a:t>
            </a:r>
            <a:r>
              <a:rPr lang="hu-HU"/>
              <a:t> tag</a:t>
            </a:r>
          </a:p>
          <a:p>
            <a:pPr marL="342900" indent="-342900">
              <a:buFont typeface="+mj-lt"/>
              <a:buAutoNum type="arabicPeriod"/>
            </a:pPr>
            <a:r>
              <a:rPr lang="hu-HU" err="1"/>
              <a:t>Social</a:t>
            </a:r>
            <a:r>
              <a:rPr lang="hu-HU"/>
              <a:t> Media Meta </a:t>
            </a:r>
            <a:r>
              <a:rPr lang="hu-HU" err="1"/>
              <a:t>Tags</a:t>
            </a:r>
            <a:r>
              <a:rPr lang="hu-HU"/>
              <a:t> (Open </a:t>
            </a:r>
            <a:r>
              <a:rPr lang="hu-HU" err="1"/>
              <a:t>Graph</a:t>
            </a:r>
            <a:r>
              <a:rPr lang="hu-HU"/>
              <a:t> and </a:t>
            </a:r>
            <a:r>
              <a:rPr lang="hu-HU" err="1"/>
              <a:t>Twitter</a:t>
            </a:r>
            <a:r>
              <a:rPr lang="hu-HU"/>
              <a:t> </a:t>
            </a:r>
            <a:r>
              <a:rPr lang="hu-HU" err="1"/>
              <a:t>Cards</a:t>
            </a:r>
            <a:r>
              <a:rPr lang="hu-HU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hu-HU" err="1"/>
              <a:t>Responsive</a:t>
            </a:r>
            <a:r>
              <a:rPr lang="hu-HU"/>
              <a:t> Design Meta Tag</a:t>
            </a:r>
          </a:p>
        </p:txBody>
      </p:sp>
      <p:sp>
        <p:nvSpPr>
          <p:cNvPr id="14" name="Téglalap 13"/>
          <p:cNvSpPr/>
          <p:nvPr/>
        </p:nvSpPr>
        <p:spPr>
          <a:xfrm>
            <a:off x="0" y="3462031"/>
            <a:ext cx="12005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A </a:t>
            </a:r>
            <a:r>
              <a:rPr lang="hu-HU" b="1" err="1"/>
              <a:t>Title</a:t>
            </a:r>
            <a:r>
              <a:rPr lang="hu-HU"/>
              <a:t> tag a legelső HTML-elem, amely meghatározza a weboldalt a keresőmotorok és a látogatók számára. A </a:t>
            </a:r>
            <a:r>
              <a:rPr lang="hu-HU" err="1"/>
              <a:t>Title</a:t>
            </a:r>
            <a:r>
              <a:rPr lang="hu-HU"/>
              <a:t> </a:t>
            </a:r>
            <a:r>
              <a:rPr lang="hu-HU" err="1"/>
              <a:t>taget</a:t>
            </a:r>
            <a:r>
              <a:rPr lang="hu-HU"/>
              <a:t> minden böngésző támogat. Ez fog megjelenni a böngésző címsorában is. </a:t>
            </a:r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29" y="4255740"/>
            <a:ext cx="3063505" cy="800169"/>
          </a:xfrm>
          <a:prstGeom prst="rect">
            <a:avLst/>
          </a:prstGeom>
        </p:spPr>
      </p:pic>
      <p:sp>
        <p:nvSpPr>
          <p:cNvPr id="17" name="Téglalap 16"/>
          <p:cNvSpPr/>
          <p:nvPr/>
        </p:nvSpPr>
        <p:spPr>
          <a:xfrm>
            <a:off x="0" y="5317568"/>
            <a:ext cx="11974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A </a:t>
            </a:r>
            <a:r>
              <a:rPr lang="hu-HU" b="1" err="1"/>
              <a:t>meta</a:t>
            </a:r>
            <a:r>
              <a:rPr lang="hu-HU" b="1"/>
              <a:t> </a:t>
            </a:r>
            <a:r>
              <a:rPr lang="hu-HU" b="1" err="1"/>
              <a:t>description</a:t>
            </a:r>
            <a:r>
              <a:rPr lang="hu-HU" b="1"/>
              <a:t>  </a:t>
            </a:r>
            <a:r>
              <a:rPr lang="hu-HU"/>
              <a:t>összefoglalja a weboldal lényegét. A keresőmotorok általában ezt jelenítik meg a keresési eredmények között a </a:t>
            </a:r>
            <a:r>
              <a:rPr lang="hu-HU" err="1"/>
              <a:t>Title</a:t>
            </a:r>
            <a:r>
              <a:rPr lang="hu-HU"/>
              <a:t> tag alatt. Ajánlott hossza: 160 és 300 karakter közt van. Mobil nézetben jelenleg ezek a karakterek kb.130-ra </a:t>
            </a:r>
            <a:r>
              <a:rPr lang="hu-HU" err="1"/>
              <a:t>csökennek</a:t>
            </a:r>
            <a:r>
              <a:rPr lang="hu-HU"/>
              <a:t>.</a:t>
            </a:r>
          </a:p>
        </p:txBody>
      </p:sp>
      <p:sp>
        <p:nvSpPr>
          <p:cNvPr id="22" name="Téglalap 21"/>
          <p:cNvSpPr/>
          <p:nvPr/>
        </p:nvSpPr>
        <p:spPr>
          <a:xfrm>
            <a:off x="7116039" y="6434443"/>
            <a:ext cx="50245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>
                <a:hlinkClick r:id="rId3"/>
              </a:rPr>
              <a:t>https://www.advancedwebranking.com/blog/meta-tags-important-in-seo/</a:t>
            </a:r>
            <a:r>
              <a:rPr lang="hu-HU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954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08" y="262978"/>
            <a:ext cx="7216765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3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f6ed86c-2651-4cbc-9c9d-fe69eb276f16" xsi:nil="true"/>
    <lcf76f155ced4ddcb4097134ff3c332f xmlns="3126e64e-88d5-4768-b2c5-727679294164">
      <Terms xmlns="http://schemas.microsoft.com/office/infopath/2007/PartnerControls"/>
    </lcf76f155ced4ddcb4097134ff3c332f>
    <_x00e9_rt_x00e9_kel_x00e9_s xmlns="3126e64e-88d5-4768-b2c5-72767929416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278FAC30817B834CAB27286B2499D3ED" ma:contentTypeVersion="11" ma:contentTypeDescription="Új dokumentum létrehozása." ma:contentTypeScope="" ma:versionID="a7cdfd57db1833f0068d93aafec1ad4b">
  <xsd:schema xmlns:xsd="http://www.w3.org/2001/XMLSchema" xmlns:xs="http://www.w3.org/2001/XMLSchema" xmlns:p="http://schemas.microsoft.com/office/2006/metadata/properties" xmlns:ns2="3126e64e-88d5-4768-b2c5-727679294164" xmlns:ns3="ff6ed86c-2651-4cbc-9c9d-fe69eb276f16" targetNamespace="http://schemas.microsoft.com/office/2006/metadata/properties" ma:root="true" ma:fieldsID="3a98dfd217f300d7b567948c6fba66b6" ns2:_="" ns3:_="">
    <xsd:import namespace="3126e64e-88d5-4768-b2c5-727679294164"/>
    <xsd:import namespace="ff6ed86c-2651-4cbc-9c9d-fe69eb276f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_x00e9_rt_x00e9_kel_x00e9_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26e64e-88d5-4768-b2c5-7276792941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Képcímkék" ma:readOnly="false" ma:fieldId="{5cf76f15-5ced-4ddc-b409-7134ff3c332f}" ma:taxonomyMulti="true" ma:sspId="f3be324e-3846-4c9d-ba94-2e48a1dd7c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x00e9_rt_x00e9_kel_x00e9_s" ma:index="18" nillable="true" ma:displayName="értékelés" ma:decimals="0" ma:description="Minden feladatra 10 pont jár ha tökéletes." ma:format="Dropdown" ma:internalName="_x00e9_rt_x00e9_kel_x00e9_s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6ed86c-2651-4cbc-9c9d-fe69eb276f1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1c18729-0216-4346-af74-c5a1dd9868a6}" ma:internalName="TaxCatchAll" ma:showField="CatchAllData" ma:web="ff6ed86c-2651-4cbc-9c9d-fe69eb276f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6FA5BE-7662-4BA0-93A1-07A48B10F051}">
  <ds:schemaRefs>
    <ds:schemaRef ds:uri="3126e64e-88d5-4768-b2c5-727679294164"/>
    <ds:schemaRef ds:uri="ff6ed86c-2651-4cbc-9c9d-fe69eb276f16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EC79D04-B543-43B4-94ED-3FC82A3D5196}">
  <ds:schemaRefs>
    <ds:schemaRef ds:uri="3126e64e-88d5-4768-b2c5-727679294164"/>
    <ds:schemaRef ds:uri="ff6ed86c-2651-4cbc-9c9d-fe69eb276f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723FE75-1A99-433E-9C87-2D81FA522E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Office-téma</vt:lpstr>
      <vt:lpstr>HTML5 CSS3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CSS3</dc:title>
  <dc:creator>KAM</dc:creator>
  <cp:revision>1</cp:revision>
  <dcterms:created xsi:type="dcterms:W3CDTF">2023-02-01T20:14:59Z</dcterms:created>
  <dcterms:modified xsi:type="dcterms:W3CDTF">2023-02-05T21:45:51Z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0x010100278FAC30817B834CAB27286B2499D3ED</vt:lpwstr>
  </property>
  <property fmtid="{D5CDD505-2E9C-101B-9397-08002B2CF9AE}" pid="3" name="MediaServiceImageTags">
    <vt:lpwstr/>
  </property>
</Properties>
</file>